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2" r:id="rId2"/>
    <p:sldMasterId id="2147483730" r:id="rId3"/>
  </p:sldMasterIdLst>
  <p:notesMasterIdLst>
    <p:notesMasterId r:id="rId65"/>
  </p:notesMasterIdLst>
  <p:sldIdLst>
    <p:sldId id="256" r:id="rId4"/>
    <p:sldId id="353" r:id="rId5"/>
    <p:sldId id="281" r:id="rId6"/>
    <p:sldId id="329" r:id="rId7"/>
    <p:sldId id="334" r:id="rId8"/>
    <p:sldId id="335" r:id="rId9"/>
    <p:sldId id="285" r:id="rId10"/>
    <p:sldId id="262" r:id="rId11"/>
    <p:sldId id="284" r:id="rId12"/>
    <p:sldId id="313" r:id="rId13"/>
    <p:sldId id="301" r:id="rId14"/>
    <p:sldId id="300" r:id="rId15"/>
    <p:sldId id="336" r:id="rId16"/>
    <p:sldId id="295" r:id="rId17"/>
    <p:sldId id="294" r:id="rId18"/>
    <p:sldId id="293" r:id="rId19"/>
    <p:sldId id="292" r:id="rId20"/>
    <p:sldId id="291" r:id="rId21"/>
    <p:sldId id="288" r:id="rId22"/>
    <p:sldId id="286" r:id="rId23"/>
    <p:sldId id="289" r:id="rId24"/>
    <p:sldId id="330" r:id="rId25"/>
    <p:sldId id="311" r:id="rId26"/>
    <p:sldId id="309" r:id="rId27"/>
    <p:sldId id="331" r:id="rId28"/>
    <p:sldId id="299" r:id="rId29"/>
    <p:sldId id="332" r:id="rId30"/>
    <p:sldId id="333" r:id="rId31"/>
    <p:sldId id="296" r:id="rId32"/>
    <p:sldId id="297" r:id="rId33"/>
    <p:sldId id="298" r:id="rId34"/>
    <p:sldId id="302" r:id="rId35"/>
    <p:sldId id="303" r:id="rId36"/>
    <p:sldId id="304" r:id="rId37"/>
    <p:sldId id="305" r:id="rId38"/>
    <p:sldId id="306" r:id="rId39"/>
    <p:sldId id="307" r:id="rId40"/>
    <p:sldId id="308" r:id="rId41"/>
    <p:sldId id="337" r:id="rId42"/>
    <p:sldId id="338" r:id="rId43"/>
    <p:sldId id="339" r:id="rId44"/>
    <p:sldId id="340" r:id="rId45"/>
    <p:sldId id="341" r:id="rId46"/>
    <p:sldId id="342" r:id="rId47"/>
    <p:sldId id="343" r:id="rId48"/>
    <p:sldId id="344" r:id="rId49"/>
    <p:sldId id="349" r:id="rId50"/>
    <p:sldId id="346" r:id="rId51"/>
    <p:sldId id="347" r:id="rId52"/>
    <p:sldId id="350" r:id="rId53"/>
    <p:sldId id="351" r:id="rId54"/>
    <p:sldId id="352" r:id="rId55"/>
    <p:sldId id="356" r:id="rId56"/>
    <p:sldId id="357" r:id="rId57"/>
    <p:sldId id="358" r:id="rId58"/>
    <p:sldId id="359" r:id="rId59"/>
    <p:sldId id="345" r:id="rId60"/>
    <p:sldId id="355" r:id="rId61"/>
    <p:sldId id="348" r:id="rId62"/>
    <p:sldId id="360" r:id="rId63"/>
    <p:sldId id="354"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8F0F96-1198-4A2A-B6A2-43CCC341B2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F391E7-22E5-42B2-9248-D8BF777DF9CB}">
      <dgm:prSet custT="1"/>
      <dgm:spPr/>
      <dgm:t>
        <a:bodyPr/>
        <a:lstStyle/>
        <a:p>
          <a:pPr>
            <a:lnSpc>
              <a:spcPct val="100000"/>
            </a:lnSpc>
          </a:pPr>
          <a:r>
            <a:rPr lang="en-US" sz="1800" dirty="0">
              <a:latin typeface="Comic Sans MS" panose="030F0702030302020204" pitchFamily="66" charset="0"/>
            </a:rPr>
            <a:t>Intel i3 or higher dual core 64-bit processor </a:t>
          </a:r>
          <a:r>
            <a:rPr lang="en-US" sz="1800" dirty="0" err="1">
              <a:latin typeface="Comic Sans MS" panose="030F0702030302020204" pitchFamily="66" charset="0"/>
            </a:rPr>
            <a:t>wirh</a:t>
          </a:r>
          <a:r>
            <a:rPr lang="en-US" sz="1800" dirty="0">
              <a:latin typeface="Comic Sans MS" panose="030F0702030302020204" pitchFamily="66" charset="0"/>
            </a:rPr>
            <a:t> 4 GB of RAM or higher.</a:t>
          </a:r>
        </a:p>
      </dgm:t>
    </dgm:pt>
    <dgm:pt modelId="{2E3AF0E5-9C4F-48D5-9616-2A024B370B89}" type="parTrans" cxnId="{A443CED5-D5F9-4AC1-8AEB-66FDBC975D22}">
      <dgm:prSet/>
      <dgm:spPr/>
      <dgm:t>
        <a:bodyPr/>
        <a:lstStyle/>
        <a:p>
          <a:endParaRPr lang="en-US"/>
        </a:p>
      </dgm:t>
    </dgm:pt>
    <dgm:pt modelId="{F2E246CB-A76F-4671-A436-0F80E4CEE21F}" type="sibTrans" cxnId="{A443CED5-D5F9-4AC1-8AEB-66FDBC975D22}">
      <dgm:prSet/>
      <dgm:spPr/>
      <dgm:t>
        <a:bodyPr/>
        <a:lstStyle/>
        <a:p>
          <a:endParaRPr lang="en-US"/>
        </a:p>
      </dgm:t>
    </dgm:pt>
    <dgm:pt modelId="{1B1AF26B-73F9-49F2-A57E-0BAE910899D5}">
      <dgm:prSet custT="1"/>
      <dgm:spPr/>
      <dgm:t>
        <a:bodyPr/>
        <a:lstStyle/>
        <a:p>
          <a:pPr>
            <a:lnSpc>
              <a:spcPct val="100000"/>
            </a:lnSpc>
          </a:pPr>
          <a:r>
            <a:rPr lang="en-US" sz="1800" dirty="0">
              <a:latin typeface="Comic Sans MS" panose="030F0702030302020204" pitchFamily="66" charset="0"/>
            </a:rPr>
            <a:t>Solid</a:t>
          </a:r>
          <a:r>
            <a:rPr lang="en-US" sz="1800" baseline="0" dirty="0">
              <a:latin typeface="Comic Sans MS" panose="030F0702030302020204" pitchFamily="66" charset="0"/>
            </a:rPr>
            <a:t> State Drive (SSD) or Hard Disk Drive (HDD) with </a:t>
          </a:r>
          <a:r>
            <a:rPr lang="en-US" sz="1800" baseline="0" dirty="0" err="1">
              <a:latin typeface="Comic Sans MS" panose="030F0702030302020204" pitchFamily="66" charset="0"/>
            </a:rPr>
            <a:t>atleast</a:t>
          </a:r>
          <a:r>
            <a:rPr lang="en-US" sz="1800" baseline="0" dirty="0">
              <a:latin typeface="Comic Sans MS" panose="030F0702030302020204" pitchFamily="66" charset="0"/>
            </a:rPr>
            <a:t> 32 GB of free space.</a:t>
          </a:r>
          <a:endParaRPr lang="en-US" sz="1800" dirty="0">
            <a:latin typeface="Comic Sans MS" panose="030F0702030302020204" pitchFamily="66" charset="0"/>
          </a:endParaRPr>
        </a:p>
      </dgm:t>
    </dgm:pt>
    <dgm:pt modelId="{D43EBF92-EB5A-4180-A281-EB92BB002038}" type="parTrans" cxnId="{AA7DE7CB-B714-4AB5-BC1B-7E846F07D7BC}">
      <dgm:prSet/>
      <dgm:spPr/>
      <dgm:t>
        <a:bodyPr/>
        <a:lstStyle/>
        <a:p>
          <a:endParaRPr lang="en-US"/>
        </a:p>
      </dgm:t>
    </dgm:pt>
    <dgm:pt modelId="{E14C434F-151E-4969-BF1D-0E750CADEE6C}" type="sibTrans" cxnId="{AA7DE7CB-B714-4AB5-BC1B-7E846F07D7BC}">
      <dgm:prSet/>
      <dgm:spPr/>
      <dgm:t>
        <a:bodyPr/>
        <a:lstStyle/>
        <a:p>
          <a:endParaRPr lang="en-US"/>
        </a:p>
      </dgm:t>
    </dgm:pt>
    <dgm:pt modelId="{99E75924-6C0D-4C42-8F1A-60B2E10BFCB4}">
      <dgm:prSet custT="1"/>
      <dgm:spPr/>
      <dgm:t>
        <a:bodyPr/>
        <a:lstStyle/>
        <a:p>
          <a:pPr>
            <a:lnSpc>
              <a:spcPct val="100000"/>
            </a:lnSpc>
          </a:pPr>
          <a:r>
            <a:rPr lang="en-US" sz="1800" dirty="0">
              <a:latin typeface="Comic Sans MS" panose="030F0702030302020204" pitchFamily="66" charset="0"/>
            </a:rPr>
            <a:t>Built in or wired mouse/ touchpad and keyboard, internet connection if needed and 1024 x 768 resolution.</a:t>
          </a:r>
        </a:p>
      </dgm:t>
    </dgm:pt>
    <dgm:pt modelId="{7A56C110-A91F-4041-B983-84BC09581693}" type="parTrans" cxnId="{7CA25D2F-59F6-4245-9E25-49171D692266}">
      <dgm:prSet/>
      <dgm:spPr/>
      <dgm:t>
        <a:bodyPr/>
        <a:lstStyle/>
        <a:p>
          <a:endParaRPr lang="en-US"/>
        </a:p>
      </dgm:t>
    </dgm:pt>
    <dgm:pt modelId="{0ABA072D-8A80-4093-B957-7BE56ABFF7C9}" type="sibTrans" cxnId="{7CA25D2F-59F6-4245-9E25-49171D692266}">
      <dgm:prSet/>
      <dgm:spPr/>
      <dgm:t>
        <a:bodyPr/>
        <a:lstStyle/>
        <a:p>
          <a:endParaRPr lang="en-US"/>
        </a:p>
      </dgm:t>
    </dgm:pt>
    <dgm:pt modelId="{64F29A55-4F59-4BCF-ABA7-24BF9023EEC9}" type="pres">
      <dgm:prSet presAssocID="{048F0F96-1198-4A2A-B6A2-43CCC341B261}" presName="root" presStyleCnt="0">
        <dgm:presLayoutVars>
          <dgm:dir/>
          <dgm:resizeHandles val="exact"/>
        </dgm:presLayoutVars>
      </dgm:prSet>
      <dgm:spPr/>
    </dgm:pt>
    <dgm:pt modelId="{DA02ED70-D718-47EE-B06D-BE6D1A0058C5}" type="pres">
      <dgm:prSet presAssocID="{0CF391E7-22E5-42B2-9248-D8BF777DF9CB}" presName="compNode" presStyleCnt="0"/>
      <dgm:spPr/>
    </dgm:pt>
    <dgm:pt modelId="{64B47BCF-941C-4384-8365-C891A9682453}" type="pres">
      <dgm:prSet presAssocID="{0CF391E7-22E5-42B2-9248-D8BF777DF9CB}" presName="bgRect" presStyleLbl="bgShp" presStyleIdx="0" presStyleCnt="3"/>
      <dgm:spPr/>
    </dgm:pt>
    <dgm:pt modelId="{DD258869-4F8F-4EC3-80E6-6EDF8EBBE9FE}" type="pres">
      <dgm:prSet presAssocID="{0CF391E7-22E5-42B2-9248-D8BF777DF9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7F90CED-B207-4649-BECF-DA2E2F39ECB9}" type="pres">
      <dgm:prSet presAssocID="{0CF391E7-22E5-42B2-9248-D8BF777DF9CB}" presName="spaceRect" presStyleCnt="0"/>
      <dgm:spPr/>
    </dgm:pt>
    <dgm:pt modelId="{02F4E732-7F64-40A3-B81B-39AC27584756}" type="pres">
      <dgm:prSet presAssocID="{0CF391E7-22E5-42B2-9248-D8BF777DF9CB}" presName="parTx" presStyleLbl="revTx" presStyleIdx="0" presStyleCnt="3">
        <dgm:presLayoutVars>
          <dgm:chMax val="0"/>
          <dgm:chPref val="0"/>
        </dgm:presLayoutVars>
      </dgm:prSet>
      <dgm:spPr/>
    </dgm:pt>
    <dgm:pt modelId="{9FE4B1DA-5752-4EE3-BD78-7E2796DB608C}" type="pres">
      <dgm:prSet presAssocID="{F2E246CB-A76F-4671-A436-0F80E4CEE21F}" presName="sibTrans" presStyleCnt="0"/>
      <dgm:spPr/>
    </dgm:pt>
    <dgm:pt modelId="{144B62A5-7CBC-48DF-802B-ED84F16883D9}" type="pres">
      <dgm:prSet presAssocID="{1B1AF26B-73F9-49F2-A57E-0BAE910899D5}" presName="compNode" presStyleCnt="0"/>
      <dgm:spPr/>
    </dgm:pt>
    <dgm:pt modelId="{C34CE3CB-8FF2-493B-9664-60D61D2C890C}" type="pres">
      <dgm:prSet presAssocID="{1B1AF26B-73F9-49F2-A57E-0BAE910899D5}" presName="bgRect" presStyleLbl="bgShp" presStyleIdx="1" presStyleCnt="3"/>
      <dgm:spPr/>
    </dgm:pt>
    <dgm:pt modelId="{D0585BDD-46EA-4D12-AA13-D1E7D124FE42}" type="pres">
      <dgm:prSet presAssocID="{1B1AF26B-73F9-49F2-A57E-0BAE910899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147917F-9080-47B7-9BD5-D749EAF9527C}" type="pres">
      <dgm:prSet presAssocID="{1B1AF26B-73F9-49F2-A57E-0BAE910899D5}" presName="spaceRect" presStyleCnt="0"/>
      <dgm:spPr/>
    </dgm:pt>
    <dgm:pt modelId="{8E01BAF6-D912-4DB7-9749-492792059D5F}" type="pres">
      <dgm:prSet presAssocID="{1B1AF26B-73F9-49F2-A57E-0BAE910899D5}" presName="parTx" presStyleLbl="revTx" presStyleIdx="1" presStyleCnt="3">
        <dgm:presLayoutVars>
          <dgm:chMax val="0"/>
          <dgm:chPref val="0"/>
        </dgm:presLayoutVars>
      </dgm:prSet>
      <dgm:spPr/>
    </dgm:pt>
    <dgm:pt modelId="{CC40E51C-3929-4950-B4DB-5DE5DB0749A5}" type="pres">
      <dgm:prSet presAssocID="{E14C434F-151E-4969-BF1D-0E750CADEE6C}" presName="sibTrans" presStyleCnt="0"/>
      <dgm:spPr/>
    </dgm:pt>
    <dgm:pt modelId="{84CEB9F0-7A5E-4275-B163-350591730250}" type="pres">
      <dgm:prSet presAssocID="{99E75924-6C0D-4C42-8F1A-60B2E10BFCB4}" presName="compNode" presStyleCnt="0"/>
      <dgm:spPr/>
    </dgm:pt>
    <dgm:pt modelId="{8DA97151-FB35-49CD-99BC-510E76FB144A}" type="pres">
      <dgm:prSet presAssocID="{99E75924-6C0D-4C42-8F1A-60B2E10BFCB4}" presName="bgRect" presStyleLbl="bgShp" presStyleIdx="2" presStyleCnt="3"/>
      <dgm:spPr/>
    </dgm:pt>
    <dgm:pt modelId="{6A39EDB6-A09B-41F5-BEA4-56CD105D1B96}" type="pres">
      <dgm:prSet presAssocID="{99E75924-6C0D-4C42-8F1A-60B2E10BFC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55A8647B-49B3-48DD-91B9-57EA9AE4CB73}" type="pres">
      <dgm:prSet presAssocID="{99E75924-6C0D-4C42-8F1A-60B2E10BFCB4}" presName="spaceRect" presStyleCnt="0"/>
      <dgm:spPr/>
    </dgm:pt>
    <dgm:pt modelId="{E4C29119-24B1-4979-A573-E8E3768C11DA}" type="pres">
      <dgm:prSet presAssocID="{99E75924-6C0D-4C42-8F1A-60B2E10BFCB4}" presName="parTx" presStyleLbl="revTx" presStyleIdx="2" presStyleCnt="3">
        <dgm:presLayoutVars>
          <dgm:chMax val="0"/>
          <dgm:chPref val="0"/>
        </dgm:presLayoutVars>
      </dgm:prSet>
      <dgm:spPr/>
    </dgm:pt>
  </dgm:ptLst>
  <dgm:cxnLst>
    <dgm:cxn modelId="{56531215-0536-4628-A541-FC2E7ECD304F}" type="presOf" srcId="{1B1AF26B-73F9-49F2-A57E-0BAE910899D5}" destId="{8E01BAF6-D912-4DB7-9749-492792059D5F}" srcOrd="0" destOrd="0" presId="urn:microsoft.com/office/officeart/2018/2/layout/IconVerticalSolidList"/>
    <dgm:cxn modelId="{7CA25D2F-59F6-4245-9E25-49171D692266}" srcId="{048F0F96-1198-4A2A-B6A2-43CCC341B261}" destId="{99E75924-6C0D-4C42-8F1A-60B2E10BFCB4}" srcOrd="2" destOrd="0" parTransId="{7A56C110-A91F-4041-B983-84BC09581693}" sibTransId="{0ABA072D-8A80-4093-B957-7BE56ABFF7C9}"/>
    <dgm:cxn modelId="{A447DF91-6D34-4C83-817F-B8B94DDFB766}" type="presOf" srcId="{99E75924-6C0D-4C42-8F1A-60B2E10BFCB4}" destId="{E4C29119-24B1-4979-A573-E8E3768C11DA}" srcOrd="0" destOrd="0" presId="urn:microsoft.com/office/officeart/2018/2/layout/IconVerticalSolidList"/>
    <dgm:cxn modelId="{0D4DD1BF-BF29-44C5-BF12-B49532696F4B}" type="presOf" srcId="{048F0F96-1198-4A2A-B6A2-43CCC341B261}" destId="{64F29A55-4F59-4BCF-ABA7-24BF9023EEC9}" srcOrd="0" destOrd="0" presId="urn:microsoft.com/office/officeart/2018/2/layout/IconVerticalSolidList"/>
    <dgm:cxn modelId="{AA7DE7CB-B714-4AB5-BC1B-7E846F07D7BC}" srcId="{048F0F96-1198-4A2A-B6A2-43CCC341B261}" destId="{1B1AF26B-73F9-49F2-A57E-0BAE910899D5}" srcOrd="1" destOrd="0" parTransId="{D43EBF92-EB5A-4180-A281-EB92BB002038}" sibTransId="{E14C434F-151E-4969-BF1D-0E750CADEE6C}"/>
    <dgm:cxn modelId="{A443CED5-D5F9-4AC1-8AEB-66FDBC975D22}" srcId="{048F0F96-1198-4A2A-B6A2-43CCC341B261}" destId="{0CF391E7-22E5-42B2-9248-D8BF777DF9CB}" srcOrd="0" destOrd="0" parTransId="{2E3AF0E5-9C4F-48D5-9616-2A024B370B89}" sibTransId="{F2E246CB-A76F-4671-A436-0F80E4CEE21F}"/>
    <dgm:cxn modelId="{BDFFCDFD-4B41-41F2-93AD-A4DC055B3E7E}" type="presOf" srcId="{0CF391E7-22E5-42B2-9248-D8BF777DF9CB}" destId="{02F4E732-7F64-40A3-B81B-39AC27584756}" srcOrd="0" destOrd="0" presId="urn:microsoft.com/office/officeart/2018/2/layout/IconVerticalSolidList"/>
    <dgm:cxn modelId="{382543B7-6BB4-42C5-B069-F76649032AC0}" type="presParOf" srcId="{64F29A55-4F59-4BCF-ABA7-24BF9023EEC9}" destId="{DA02ED70-D718-47EE-B06D-BE6D1A0058C5}" srcOrd="0" destOrd="0" presId="urn:microsoft.com/office/officeart/2018/2/layout/IconVerticalSolidList"/>
    <dgm:cxn modelId="{F8CA227C-5675-432F-ADE9-9830570F2B38}" type="presParOf" srcId="{DA02ED70-D718-47EE-B06D-BE6D1A0058C5}" destId="{64B47BCF-941C-4384-8365-C891A9682453}" srcOrd="0" destOrd="0" presId="urn:microsoft.com/office/officeart/2018/2/layout/IconVerticalSolidList"/>
    <dgm:cxn modelId="{C9102CA6-4403-4B3D-B21B-08016141FB6B}" type="presParOf" srcId="{DA02ED70-D718-47EE-B06D-BE6D1A0058C5}" destId="{DD258869-4F8F-4EC3-80E6-6EDF8EBBE9FE}" srcOrd="1" destOrd="0" presId="urn:microsoft.com/office/officeart/2018/2/layout/IconVerticalSolidList"/>
    <dgm:cxn modelId="{C44DE58B-3671-437B-BA0C-487111245204}" type="presParOf" srcId="{DA02ED70-D718-47EE-B06D-BE6D1A0058C5}" destId="{B7F90CED-B207-4649-BECF-DA2E2F39ECB9}" srcOrd="2" destOrd="0" presId="urn:microsoft.com/office/officeart/2018/2/layout/IconVerticalSolidList"/>
    <dgm:cxn modelId="{3BBC32B2-A877-4DDA-9B83-BF5E4679F3F2}" type="presParOf" srcId="{DA02ED70-D718-47EE-B06D-BE6D1A0058C5}" destId="{02F4E732-7F64-40A3-B81B-39AC27584756}" srcOrd="3" destOrd="0" presId="urn:microsoft.com/office/officeart/2018/2/layout/IconVerticalSolidList"/>
    <dgm:cxn modelId="{65C535CB-6BD9-49B7-AEA2-A4FAEF7EA913}" type="presParOf" srcId="{64F29A55-4F59-4BCF-ABA7-24BF9023EEC9}" destId="{9FE4B1DA-5752-4EE3-BD78-7E2796DB608C}" srcOrd="1" destOrd="0" presId="urn:microsoft.com/office/officeart/2018/2/layout/IconVerticalSolidList"/>
    <dgm:cxn modelId="{451FD3DD-7812-4C26-BB68-7EB0B08F4BB2}" type="presParOf" srcId="{64F29A55-4F59-4BCF-ABA7-24BF9023EEC9}" destId="{144B62A5-7CBC-48DF-802B-ED84F16883D9}" srcOrd="2" destOrd="0" presId="urn:microsoft.com/office/officeart/2018/2/layout/IconVerticalSolidList"/>
    <dgm:cxn modelId="{DDCDD063-EC58-4E1B-81A1-C6C3FDBA53F0}" type="presParOf" srcId="{144B62A5-7CBC-48DF-802B-ED84F16883D9}" destId="{C34CE3CB-8FF2-493B-9664-60D61D2C890C}" srcOrd="0" destOrd="0" presId="urn:microsoft.com/office/officeart/2018/2/layout/IconVerticalSolidList"/>
    <dgm:cxn modelId="{1656DF8A-CEF2-4E65-959B-624DA1B53027}" type="presParOf" srcId="{144B62A5-7CBC-48DF-802B-ED84F16883D9}" destId="{D0585BDD-46EA-4D12-AA13-D1E7D124FE42}" srcOrd="1" destOrd="0" presId="urn:microsoft.com/office/officeart/2018/2/layout/IconVerticalSolidList"/>
    <dgm:cxn modelId="{A7B81781-490B-4F88-8BDD-920330D1E65C}" type="presParOf" srcId="{144B62A5-7CBC-48DF-802B-ED84F16883D9}" destId="{1147917F-9080-47B7-9BD5-D749EAF9527C}" srcOrd="2" destOrd="0" presId="urn:microsoft.com/office/officeart/2018/2/layout/IconVerticalSolidList"/>
    <dgm:cxn modelId="{0311101F-AF1A-41F3-99E3-8074C9095BDC}" type="presParOf" srcId="{144B62A5-7CBC-48DF-802B-ED84F16883D9}" destId="{8E01BAF6-D912-4DB7-9749-492792059D5F}" srcOrd="3" destOrd="0" presId="urn:microsoft.com/office/officeart/2018/2/layout/IconVerticalSolidList"/>
    <dgm:cxn modelId="{420A8FA3-81DC-4E3F-967E-D479263A71B2}" type="presParOf" srcId="{64F29A55-4F59-4BCF-ABA7-24BF9023EEC9}" destId="{CC40E51C-3929-4950-B4DB-5DE5DB0749A5}" srcOrd="3" destOrd="0" presId="urn:microsoft.com/office/officeart/2018/2/layout/IconVerticalSolidList"/>
    <dgm:cxn modelId="{DF62ACF4-A634-409C-8CD9-734E43E8D3F5}" type="presParOf" srcId="{64F29A55-4F59-4BCF-ABA7-24BF9023EEC9}" destId="{84CEB9F0-7A5E-4275-B163-350591730250}" srcOrd="4" destOrd="0" presId="urn:microsoft.com/office/officeart/2018/2/layout/IconVerticalSolidList"/>
    <dgm:cxn modelId="{958354AE-F255-47F3-818C-CDB2E73EE045}" type="presParOf" srcId="{84CEB9F0-7A5E-4275-B163-350591730250}" destId="{8DA97151-FB35-49CD-99BC-510E76FB144A}" srcOrd="0" destOrd="0" presId="urn:microsoft.com/office/officeart/2018/2/layout/IconVerticalSolidList"/>
    <dgm:cxn modelId="{17FF307B-CB3A-4A54-8A79-91C24F7C75AD}" type="presParOf" srcId="{84CEB9F0-7A5E-4275-B163-350591730250}" destId="{6A39EDB6-A09B-41F5-BEA4-56CD105D1B96}" srcOrd="1" destOrd="0" presId="urn:microsoft.com/office/officeart/2018/2/layout/IconVerticalSolidList"/>
    <dgm:cxn modelId="{D1F4AE33-5E01-4E16-BC7F-7F1B9E5592C1}" type="presParOf" srcId="{84CEB9F0-7A5E-4275-B163-350591730250}" destId="{55A8647B-49B3-48DD-91B9-57EA9AE4CB73}" srcOrd="2" destOrd="0" presId="urn:microsoft.com/office/officeart/2018/2/layout/IconVerticalSolidList"/>
    <dgm:cxn modelId="{86EC02C5-22CE-4F6D-AC1B-4BAB4474B0C2}" type="presParOf" srcId="{84CEB9F0-7A5E-4275-B163-350591730250}" destId="{E4C29119-24B1-4979-A573-E8E3768C11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66768E-56D3-4922-88DE-5ABF8525E45C}"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48C653C5-5647-4923-AB31-5BEFF3B13EFA}">
      <dgm:prSet phldrT="[Text]"/>
      <dgm:spPr/>
      <dgm:t>
        <a:bodyPr/>
        <a:lstStyle/>
        <a:p>
          <a:r>
            <a:rPr lang="en-US" dirty="0"/>
            <a:t>Open()</a:t>
          </a:r>
        </a:p>
      </dgm:t>
    </dgm:pt>
    <dgm:pt modelId="{898DBA55-F55C-476F-8506-BE34B340F138}" type="parTrans" cxnId="{BB271B3F-B669-4A8A-946F-85C1D0217DB5}">
      <dgm:prSet/>
      <dgm:spPr/>
      <dgm:t>
        <a:bodyPr/>
        <a:lstStyle/>
        <a:p>
          <a:endParaRPr lang="en-US"/>
        </a:p>
      </dgm:t>
    </dgm:pt>
    <dgm:pt modelId="{44C982FF-ED96-4D94-8B3C-6B72C7D03D5D}" type="sibTrans" cxnId="{BB271B3F-B669-4A8A-946F-85C1D0217DB5}">
      <dgm:prSet/>
      <dgm:spPr/>
      <dgm:t>
        <a:bodyPr/>
        <a:lstStyle/>
        <a:p>
          <a:r>
            <a:rPr lang="en-US" dirty="0"/>
            <a:t>Close()</a:t>
          </a:r>
        </a:p>
      </dgm:t>
    </dgm:pt>
    <dgm:pt modelId="{8BFE0EF2-DF84-47A6-87BB-75793F1D60B4}">
      <dgm:prSet phldrT="[Text]"/>
      <dgm:spPr/>
      <dgm:t>
        <a:bodyPr/>
        <a:lstStyle/>
        <a:p>
          <a:r>
            <a:rPr lang="en-US" dirty="0"/>
            <a:t>Read()</a:t>
          </a:r>
        </a:p>
      </dgm:t>
    </dgm:pt>
    <dgm:pt modelId="{FAC69DED-F8FC-4832-B490-14020A932854}" type="parTrans" cxnId="{E1BB87E8-5E16-4ADC-B409-0FAE12459339}">
      <dgm:prSet/>
      <dgm:spPr/>
      <dgm:t>
        <a:bodyPr/>
        <a:lstStyle/>
        <a:p>
          <a:endParaRPr lang="en-US"/>
        </a:p>
      </dgm:t>
    </dgm:pt>
    <dgm:pt modelId="{3883EAA3-361B-430F-A2E9-2F90041C2F06}" type="sibTrans" cxnId="{E1BB87E8-5E16-4ADC-B409-0FAE12459339}">
      <dgm:prSet/>
      <dgm:spPr/>
      <dgm:t>
        <a:bodyPr/>
        <a:lstStyle/>
        <a:p>
          <a:r>
            <a:rPr lang="en-US" dirty="0"/>
            <a:t>Write()</a:t>
          </a:r>
        </a:p>
      </dgm:t>
    </dgm:pt>
    <dgm:pt modelId="{9DD666D0-4907-4F1A-9F56-819B0052BA03}">
      <dgm:prSet phldrT="[Text]"/>
      <dgm:spPr/>
      <dgm:t>
        <a:bodyPr/>
        <a:lstStyle/>
        <a:p>
          <a:r>
            <a:rPr lang="en-US" dirty="0" err="1"/>
            <a:t>Lseek</a:t>
          </a:r>
          <a:r>
            <a:rPr lang="en-US" dirty="0"/>
            <a:t>()</a:t>
          </a:r>
        </a:p>
      </dgm:t>
    </dgm:pt>
    <dgm:pt modelId="{EADF6AEF-857B-4FA3-B091-D7784111643C}" type="parTrans" cxnId="{A76935B5-0441-497A-A78E-19C04BEA76B3}">
      <dgm:prSet/>
      <dgm:spPr/>
      <dgm:t>
        <a:bodyPr/>
        <a:lstStyle/>
        <a:p>
          <a:endParaRPr lang="en-US"/>
        </a:p>
      </dgm:t>
    </dgm:pt>
    <dgm:pt modelId="{0ABAB478-2768-4C03-800E-8EE3BC366233}" type="sibTrans" cxnId="{A76935B5-0441-497A-A78E-19C04BEA76B3}">
      <dgm:prSet/>
      <dgm:spPr/>
      <dgm:t>
        <a:bodyPr/>
        <a:lstStyle/>
        <a:p>
          <a:r>
            <a:rPr lang="en-US" dirty="0" err="1"/>
            <a:t>Mknod</a:t>
          </a:r>
          <a:r>
            <a:rPr lang="en-US" dirty="0"/>
            <a:t>()</a:t>
          </a:r>
        </a:p>
      </dgm:t>
    </dgm:pt>
    <dgm:pt modelId="{84C6A6A5-AAD4-4CD1-A7F4-F6669575BF0D}" type="pres">
      <dgm:prSet presAssocID="{C966768E-56D3-4922-88DE-5ABF8525E45C}" presName="Name0" presStyleCnt="0">
        <dgm:presLayoutVars>
          <dgm:chMax/>
          <dgm:chPref/>
          <dgm:dir/>
          <dgm:animLvl val="lvl"/>
        </dgm:presLayoutVars>
      </dgm:prSet>
      <dgm:spPr/>
    </dgm:pt>
    <dgm:pt modelId="{838CC7C8-40AB-4B90-AB2D-357F65DACA47}" type="pres">
      <dgm:prSet presAssocID="{48C653C5-5647-4923-AB31-5BEFF3B13EFA}" presName="composite" presStyleCnt="0"/>
      <dgm:spPr/>
    </dgm:pt>
    <dgm:pt modelId="{CDC55763-C232-467B-8EA1-76D45445B1E0}" type="pres">
      <dgm:prSet presAssocID="{48C653C5-5647-4923-AB31-5BEFF3B13EFA}" presName="Parent1" presStyleLbl="node1" presStyleIdx="0" presStyleCnt="6">
        <dgm:presLayoutVars>
          <dgm:chMax val="1"/>
          <dgm:chPref val="1"/>
          <dgm:bulletEnabled val="1"/>
        </dgm:presLayoutVars>
      </dgm:prSet>
      <dgm:spPr/>
    </dgm:pt>
    <dgm:pt modelId="{0B11C8A0-2F22-49F2-8DD3-3B3ACC3F0C2A}" type="pres">
      <dgm:prSet presAssocID="{48C653C5-5647-4923-AB31-5BEFF3B13EFA}" presName="Childtext1" presStyleLbl="revTx" presStyleIdx="0" presStyleCnt="3">
        <dgm:presLayoutVars>
          <dgm:chMax val="0"/>
          <dgm:chPref val="0"/>
          <dgm:bulletEnabled val="1"/>
        </dgm:presLayoutVars>
      </dgm:prSet>
      <dgm:spPr/>
    </dgm:pt>
    <dgm:pt modelId="{6A405E76-BADC-46E0-B83B-C6C2FCB03A9C}" type="pres">
      <dgm:prSet presAssocID="{48C653C5-5647-4923-AB31-5BEFF3B13EFA}" presName="BalanceSpacing" presStyleCnt="0"/>
      <dgm:spPr/>
    </dgm:pt>
    <dgm:pt modelId="{233CBACD-2D53-44D1-B5AD-52C49728A62D}" type="pres">
      <dgm:prSet presAssocID="{48C653C5-5647-4923-AB31-5BEFF3B13EFA}" presName="BalanceSpacing1" presStyleCnt="0"/>
      <dgm:spPr/>
    </dgm:pt>
    <dgm:pt modelId="{0ADE0C9E-64CD-4ED2-B702-A34EFE3C0027}" type="pres">
      <dgm:prSet presAssocID="{44C982FF-ED96-4D94-8B3C-6B72C7D03D5D}" presName="Accent1Text" presStyleLbl="node1" presStyleIdx="1" presStyleCnt="6"/>
      <dgm:spPr/>
    </dgm:pt>
    <dgm:pt modelId="{2133CEB1-849E-4412-B672-98A638BA0A89}" type="pres">
      <dgm:prSet presAssocID="{44C982FF-ED96-4D94-8B3C-6B72C7D03D5D}" presName="spaceBetweenRectangles" presStyleCnt="0"/>
      <dgm:spPr/>
    </dgm:pt>
    <dgm:pt modelId="{2BF7CB9F-B2E4-4A4E-BE2A-305A513E6B41}" type="pres">
      <dgm:prSet presAssocID="{8BFE0EF2-DF84-47A6-87BB-75793F1D60B4}" presName="composite" presStyleCnt="0"/>
      <dgm:spPr/>
    </dgm:pt>
    <dgm:pt modelId="{A51BBA5B-2BCC-4129-B8C7-31CBF183EF29}" type="pres">
      <dgm:prSet presAssocID="{8BFE0EF2-DF84-47A6-87BB-75793F1D60B4}" presName="Parent1" presStyleLbl="node1" presStyleIdx="2" presStyleCnt="6">
        <dgm:presLayoutVars>
          <dgm:chMax val="1"/>
          <dgm:chPref val="1"/>
          <dgm:bulletEnabled val="1"/>
        </dgm:presLayoutVars>
      </dgm:prSet>
      <dgm:spPr/>
    </dgm:pt>
    <dgm:pt modelId="{0669F88D-97EE-4F58-8C31-4CF9FEB7BBB3}" type="pres">
      <dgm:prSet presAssocID="{8BFE0EF2-DF84-47A6-87BB-75793F1D60B4}" presName="Childtext1" presStyleLbl="revTx" presStyleIdx="1" presStyleCnt="3">
        <dgm:presLayoutVars>
          <dgm:chMax val="0"/>
          <dgm:chPref val="0"/>
          <dgm:bulletEnabled val="1"/>
        </dgm:presLayoutVars>
      </dgm:prSet>
      <dgm:spPr/>
    </dgm:pt>
    <dgm:pt modelId="{7BB5DF71-F306-46BB-B0C0-3AA59C159E17}" type="pres">
      <dgm:prSet presAssocID="{8BFE0EF2-DF84-47A6-87BB-75793F1D60B4}" presName="BalanceSpacing" presStyleCnt="0"/>
      <dgm:spPr/>
    </dgm:pt>
    <dgm:pt modelId="{F5767678-2969-4722-8A2C-0FA044E3A236}" type="pres">
      <dgm:prSet presAssocID="{8BFE0EF2-DF84-47A6-87BB-75793F1D60B4}" presName="BalanceSpacing1" presStyleCnt="0"/>
      <dgm:spPr/>
    </dgm:pt>
    <dgm:pt modelId="{C3E4ECF8-45CE-4CCA-A00B-BA446C10B3CC}" type="pres">
      <dgm:prSet presAssocID="{3883EAA3-361B-430F-A2E9-2F90041C2F06}" presName="Accent1Text" presStyleLbl="node1" presStyleIdx="3" presStyleCnt="6"/>
      <dgm:spPr/>
    </dgm:pt>
    <dgm:pt modelId="{646CAE3D-F8FF-4723-80BE-A979542C26ED}" type="pres">
      <dgm:prSet presAssocID="{3883EAA3-361B-430F-A2E9-2F90041C2F06}" presName="spaceBetweenRectangles" presStyleCnt="0"/>
      <dgm:spPr/>
    </dgm:pt>
    <dgm:pt modelId="{F7566E95-DF41-4361-8B0A-4C05DEE56DE8}" type="pres">
      <dgm:prSet presAssocID="{9DD666D0-4907-4F1A-9F56-819B0052BA03}" presName="composite" presStyleCnt="0"/>
      <dgm:spPr/>
    </dgm:pt>
    <dgm:pt modelId="{28C3BD79-5D10-4289-9FB9-27D867B80F6F}" type="pres">
      <dgm:prSet presAssocID="{9DD666D0-4907-4F1A-9F56-819B0052BA03}" presName="Parent1" presStyleLbl="node1" presStyleIdx="4" presStyleCnt="6">
        <dgm:presLayoutVars>
          <dgm:chMax val="1"/>
          <dgm:chPref val="1"/>
          <dgm:bulletEnabled val="1"/>
        </dgm:presLayoutVars>
      </dgm:prSet>
      <dgm:spPr/>
    </dgm:pt>
    <dgm:pt modelId="{072D8157-EBBE-413E-95F7-2FE01890CA46}" type="pres">
      <dgm:prSet presAssocID="{9DD666D0-4907-4F1A-9F56-819B0052BA03}" presName="Childtext1" presStyleLbl="revTx" presStyleIdx="2" presStyleCnt="3">
        <dgm:presLayoutVars>
          <dgm:chMax val="0"/>
          <dgm:chPref val="0"/>
          <dgm:bulletEnabled val="1"/>
        </dgm:presLayoutVars>
      </dgm:prSet>
      <dgm:spPr/>
    </dgm:pt>
    <dgm:pt modelId="{4448B776-ABC2-4052-A7CE-EB5206807228}" type="pres">
      <dgm:prSet presAssocID="{9DD666D0-4907-4F1A-9F56-819B0052BA03}" presName="BalanceSpacing" presStyleCnt="0"/>
      <dgm:spPr/>
    </dgm:pt>
    <dgm:pt modelId="{2CF8DB9C-204F-4CA6-A73B-B2C98D34F047}" type="pres">
      <dgm:prSet presAssocID="{9DD666D0-4907-4F1A-9F56-819B0052BA03}" presName="BalanceSpacing1" presStyleCnt="0"/>
      <dgm:spPr/>
    </dgm:pt>
    <dgm:pt modelId="{B002C4FF-F514-42D6-BEDF-BF62418B86E5}" type="pres">
      <dgm:prSet presAssocID="{0ABAB478-2768-4C03-800E-8EE3BC366233}" presName="Accent1Text" presStyleLbl="node1" presStyleIdx="5" presStyleCnt="6"/>
      <dgm:spPr/>
    </dgm:pt>
  </dgm:ptLst>
  <dgm:cxnLst>
    <dgm:cxn modelId="{4E065818-9391-4921-9BF1-9BB564EEB392}" type="presOf" srcId="{44C982FF-ED96-4D94-8B3C-6B72C7D03D5D}" destId="{0ADE0C9E-64CD-4ED2-B702-A34EFE3C0027}" srcOrd="0" destOrd="0" presId="urn:microsoft.com/office/officeart/2008/layout/AlternatingHexagons"/>
    <dgm:cxn modelId="{BB271B3F-B669-4A8A-946F-85C1D0217DB5}" srcId="{C966768E-56D3-4922-88DE-5ABF8525E45C}" destId="{48C653C5-5647-4923-AB31-5BEFF3B13EFA}" srcOrd="0" destOrd="0" parTransId="{898DBA55-F55C-476F-8506-BE34B340F138}" sibTransId="{44C982FF-ED96-4D94-8B3C-6B72C7D03D5D}"/>
    <dgm:cxn modelId="{CC386248-31C7-4EBD-ABA0-BEDF9EFD4D84}" type="presOf" srcId="{3883EAA3-361B-430F-A2E9-2F90041C2F06}" destId="{C3E4ECF8-45CE-4CCA-A00B-BA446C10B3CC}" srcOrd="0" destOrd="0" presId="urn:microsoft.com/office/officeart/2008/layout/AlternatingHexagons"/>
    <dgm:cxn modelId="{E68F2556-4E11-407A-87DB-8F10C4FEB8A9}" type="presOf" srcId="{9DD666D0-4907-4F1A-9F56-819B0052BA03}" destId="{28C3BD79-5D10-4289-9FB9-27D867B80F6F}" srcOrd="0" destOrd="0" presId="urn:microsoft.com/office/officeart/2008/layout/AlternatingHexagons"/>
    <dgm:cxn modelId="{C6272279-3102-429A-A05E-80CF249FA27D}" type="presOf" srcId="{8BFE0EF2-DF84-47A6-87BB-75793F1D60B4}" destId="{A51BBA5B-2BCC-4129-B8C7-31CBF183EF29}" srcOrd="0" destOrd="0" presId="urn:microsoft.com/office/officeart/2008/layout/AlternatingHexagons"/>
    <dgm:cxn modelId="{358C8C7B-AAA5-4B2F-A628-7FE1EED7D7F8}" type="presOf" srcId="{0ABAB478-2768-4C03-800E-8EE3BC366233}" destId="{B002C4FF-F514-42D6-BEDF-BF62418B86E5}" srcOrd="0" destOrd="0" presId="urn:microsoft.com/office/officeart/2008/layout/AlternatingHexagons"/>
    <dgm:cxn modelId="{8C5CBEA7-8FCB-45D2-BC49-C7B74B2D26CC}" type="presOf" srcId="{48C653C5-5647-4923-AB31-5BEFF3B13EFA}" destId="{CDC55763-C232-467B-8EA1-76D45445B1E0}" srcOrd="0" destOrd="0" presId="urn:microsoft.com/office/officeart/2008/layout/AlternatingHexagons"/>
    <dgm:cxn modelId="{A76935B5-0441-497A-A78E-19C04BEA76B3}" srcId="{C966768E-56D3-4922-88DE-5ABF8525E45C}" destId="{9DD666D0-4907-4F1A-9F56-819B0052BA03}" srcOrd="2" destOrd="0" parTransId="{EADF6AEF-857B-4FA3-B091-D7784111643C}" sibTransId="{0ABAB478-2768-4C03-800E-8EE3BC366233}"/>
    <dgm:cxn modelId="{E1BB87E8-5E16-4ADC-B409-0FAE12459339}" srcId="{C966768E-56D3-4922-88DE-5ABF8525E45C}" destId="{8BFE0EF2-DF84-47A6-87BB-75793F1D60B4}" srcOrd="1" destOrd="0" parTransId="{FAC69DED-F8FC-4832-B490-14020A932854}" sibTransId="{3883EAA3-361B-430F-A2E9-2F90041C2F06}"/>
    <dgm:cxn modelId="{7C1E72EF-0412-4572-B4DF-D8E745FC31D3}" type="presOf" srcId="{C966768E-56D3-4922-88DE-5ABF8525E45C}" destId="{84C6A6A5-AAD4-4CD1-A7F4-F6669575BF0D}" srcOrd="0" destOrd="0" presId="urn:microsoft.com/office/officeart/2008/layout/AlternatingHexagons"/>
    <dgm:cxn modelId="{87F9D61A-5FA4-42DB-8229-971DAFA5D66C}" type="presParOf" srcId="{84C6A6A5-AAD4-4CD1-A7F4-F6669575BF0D}" destId="{838CC7C8-40AB-4B90-AB2D-357F65DACA47}" srcOrd="0" destOrd="0" presId="urn:microsoft.com/office/officeart/2008/layout/AlternatingHexagons"/>
    <dgm:cxn modelId="{5CEA57BE-8161-473F-AD04-EB6D735FCE35}" type="presParOf" srcId="{838CC7C8-40AB-4B90-AB2D-357F65DACA47}" destId="{CDC55763-C232-467B-8EA1-76D45445B1E0}" srcOrd="0" destOrd="0" presId="urn:microsoft.com/office/officeart/2008/layout/AlternatingHexagons"/>
    <dgm:cxn modelId="{BF1B7F0C-95C2-4F0E-A55E-F586026DB82D}" type="presParOf" srcId="{838CC7C8-40AB-4B90-AB2D-357F65DACA47}" destId="{0B11C8A0-2F22-49F2-8DD3-3B3ACC3F0C2A}" srcOrd="1" destOrd="0" presId="urn:microsoft.com/office/officeart/2008/layout/AlternatingHexagons"/>
    <dgm:cxn modelId="{9CC7726F-58AB-4C3C-B2B3-CB759958B2B2}" type="presParOf" srcId="{838CC7C8-40AB-4B90-AB2D-357F65DACA47}" destId="{6A405E76-BADC-46E0-B83B-C6C2FCB03A9C}" srcOrd="2" destOrd="0" presId="urn:microsoft.com/office/officeart/2008/layout/AlternatingHexagons"/>
    <dgm:cxn modelId="{CD577CE1-AB55-4989-8C6C-A2FAD48AF880}" type="presParOf" srcId="{838CC7C8-40AB-4B90-AB2D-357F65DACA47}" destId="{233CBACD-2D53-44D1-B5AD-52C49728A62D}" srcOrd="3" destOrd="0" presId="urn:microsoft.com/office/officeart/2008/layout/AlternatingHexagons"/>
    <dgm:cxn modelId="{F1723BC2-AB4E-4600-898E-3261398EFF21}" type="presParOf" srcId="{838CC7C8-40AB-4B90-AB2D-357F65DACA47}" destId="{0ADE0C9E-64CD-4ED2-B702-A34EFE3C0027}" srcOrd="4" destOrd="0" presId="urn:microsoft.com/office/officeart/2008/layout/AlternatingHexagons"/>
    <dgm:cxn modelId="{087886B7-78B5-474E-B06C-AFF5D3823298}" type="presParOf" srcId="{84C6A6A5-AAD4-4CD1-A7F4-F6669575BF0D}" destId="{2133CEB1-849E-4412-B672-98A638BA0A89}" srcOrd="1" destOrd="0" presId="urn:microsoft.com/office/officeart/2008/layout/AlternatingHexagons"/>
    <dgm:cxn modelId="{58E31AB8-A73C-4DB7-83DE-F71277D4930E}" type="presParOf" srcId="{84C6A6A5-AAD4-4CD1-A7F4-F6669575BF0D}" destId="{2BF7CB9F-B2E4-4A4E-BE2A-305A513E6B41}" srcOrd="2" destOrd="0" presId="urn:microsoft.com/office/officeart/2008/layout/AlternatingHexagons"/>
    <dgm:cxn modelId="{3D88BF81-503A-4DF0-A496-F2EEBC1531D8}" type="presParOf" srcId="{2BF7CB9F-B2E4-4A4E-BE2A-305A513E6B41}" destId="{A51BBA5B-2BCC-4129-B8C7-31CBF183EF29}" srcOrd="0" destOrd="0" presId="urn:microsoft.com/office/officeart/2008/layout/AlternatingHexagons"/>
    <dgm:cxn modelId="{CEA58701-10C2-43F2-8882-0B0200610FC9}" type="presParOf" srcId="{2BF7CB9F-B2E4-4A4E-BE2A-305A513E6B41}" destId="{0669F88D-97EE-4F58-8C31-4CF9FEB7BBB3}" srcOrd="1" destOrd="0" presId="urn:microsoft.com/office/officeart/2008/layout/AlternatingHexagons"/>
    <dgm:cxn modelId="{BA05D67F-C5B1-4D38-B524-6241A9008AB6}" type="presParOf" srcId="{2BF7CB9F-B2E4-4A4E-BE2A-305A513E6B41}" destId="{7BB5DF71-F306-46BB-B0C0-3AA59C159E17}" srcOrd="2" destOrd="0" presId="urn:microsoft.com/office/officeart/2008/layout/AlternatingHexagons"/>
    <dgm:cxn modelId="{3B2DD097-4E77-45D9-ABFF-CB3AB6603504}" type="presParOf" srcId="{2BF7CB9F-B2E4-4A4E-BE2A-305A513E6B41}" destId="{F5767678-2969-4722-8A2C-0FA044E3A236}" srcOrd="3" destOrd="0" presId="urn:microsoft.com/office/officeart/2008/layout/AlternatingHexagons"/>
    <dgm:cxn modelId="{9138089B-D130-4480-AFA4-6A9E923EEEC5}" type="presParOf" srcId="{2BF7CB9F-B2E4-4A4E-BE2A-305A513E6B41}" destId="{C3E4ECF8-45CE-4CCA-A00B-BA446C10B3CC}" srcOrd="4" destOrd="0" presId="urn:microsoft.com/office/officeart/2008/layout/AlternatingHexagons"/>
    <dgm:cxn modelId="{AA82C6AB-31A8-460D-A281-091DFA49DB9B}" type="presParOf" srcId="{84C6A6A5-AAD4-4CD1-A7F4-F6669575BF0D}" destId="{646CAE3D-F8FF-4723-80BE-A979542C26ED}" srcOrd="3" destOrd="0" presId="urn:microsoft.com/office/officeart/2008/layout/AlternatingHexagons"/>
    <dgm:cxn modelId="{2D4C68F2-92B9-4B17-933D-93CE4A597552}" type="presParOf" srcId="{84C6A6A5-AAD4-4CD1-A7F4-F6669575BF0D}" destId="{F7566E95-DF41-4361-8B0A-4C05DEE56DE8}" srcOrd="4" destOrd="0" presId="urn:microsoft.com/office/officeart/2008/layout/AlternatingHexagons"/>
    <dgm:cxn modelId="{AF413C60-605F-4FB8-9E50-FE704112FCAB}" type="presParOf" srcId="{F7566E95-DF41-4361-8B0A-4C05DEE56DE8}" destId="{28C3BD79-5D10-4289-9FB9-27D867B80F6F}" srcOrd="0" destOrd="0" presId="urn:microsoft.com/office/officeart/2008/layout/AlternatingHexagons"/>
    <dgm:cxn modelId="{27A4B716-24E9-4550-8D84-25E916DA326F}" type="presParOf" srcId="{F7566E95-DF41-4361-8B0A-4C05DEE56DE8}" destId="{072D8157-EBBE-413E-95F7-2FE01890CA46}" srcOrd="1" destOrd="0" presId="urn:microsoft.com/office/officeart/2008/layout/AlternatingHexagons"/>
    <dgm:cxn modelId="{50AF0ED5-8A4F-46A0-B89C-85DC98F96554}" type="presParOf" srcId="{F7566E95-DF41-4361-8B0A-4C05DEE56DE8}" destId="{4448B776-ABC2-4052-A7CE-EB5206807228}" srcOrd="2" destOrd="0" presId="urn:microsoft.com/office/officeart/2008/layout/AlternatingHexagons"/>
    <dgm:cxn modelId="{89DB1711-B24B-4FC3-B90D-BBAB91A1C8C7}" type="presParOf" srcId="{F7566E95-DF41-4361-8B0A-4C05DEE56DE8}" destId="{2CF8DB9C-204F-4CA6-A73B-B2C98D34F047}" srcOrd="3" destOrd="0" presId="urn:microsoft.com/office/officeart/2008/layout/AlternatingHexagons"/>
    <dgm:cxn modelId="{260AC2B3-802B-4915-BDA1-6F8FC3F37FA4}" type="presParOf" srcId="{F7566E95-DF41-4361-8B0A-4C05DEE56DE8}" destId="{B002C4FF-F514-42D6-BEDF-BF62418B86E5}"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47BCF-941C-4384-8365-C891A9682453}">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58869-4F8F-4EC3-80E6-6EDF8EBBE9FE}">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F4E732-7F64-40A3-B81B-39AC27584756}">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omic Sans MS" panose="030F0702030302020204" pitchFamily="66" charset="0"/>
            </a:rPr>
            <a:t>Intel i3 or higher dual core 64-bit processor </a:t>
          </a:r>
          <a:r>
            <a:rPr lang="en-US" sz="1800" kern="1200" dirty="0" err="1">
              <a:latin typeface="Comic Sans MS" panose="030F0702030302020204" pitchFamily="66" charset="0"/>
            </a:rPr>
            <a:t>wirh</a:t>
          </a:r>
          <a:r>
            <a:rPr lang="en-US" sz="1800" kern="1200" dirty="0">
              <a:latin typeface="Comic Sans MS" panose="030F0702030302020204" pitchFamily="66" charset="0"/>
            </a:rPr>
            <a:t> 4 GB of RAM or higher.</a:t>
          </a:r>
        </a:p>
      </dsp:txBody>
      <dsp:txXfrm>
        <a:off x="1900154" y="703"/>
        <a:ext cx="4473659" cy="1645155"/>
      </dsp:txXfrm>
    </dsp:sp>
    <dsp:sp modelId="{C34CE3CB-8FF2-493B-9664-60D61D2C890C}">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85BDD-46EA-4D12-AA13-D1E7D124FE42}">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01BAF6-D912-4DB7-9749-492792059D5F}">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omic Sans MS" panose="030F0702030302020204" pitchFamily="66" charset="0"/>
            </a:rPr>
            <a:t>Solid</a:t>
          </a:r>
          <a:r>
            <a:rPr lang="en-US" sz="1800" kern="1200" baseline="0" dirty="0">
              <a:latin typeface="Comic Sans MS" panose="030F0702030302020204" pitchFamily="66" charset="0"/>
            </a:rPr>
            <a:t> State Drive (SSD) or Hard Disk Drive (HDD) with </a:t>
          </a:r>
          <a:r>
            <a:rPr lang="en-US" sz="1800" kern="1200" baseline="0" dirty="0" err="1">
              <a:latin typeface="Comic Sans MS" panose="030F0702030302020204" pitchFamily="66" charset="0"/>
            </a:rPr>
            <a:t>atleast</a:t>
          </a:r>
          <a:r>
            <a:rPr lang="en-US" sz="1800" kern="1200" baseline="0" dirty="0">
              <a:latin typeface="Comic Sans MS" panose="030F0702030302020204" pitchFamily="66" charset="0"/>
            </a:rPr>
            <a:t> 32 GB of free space.</a:t>
          </a:r>
          <a:endParaRPr lang="en-US" sz="1800" kern="1200" dirty="0">
            <a:latin typeface="Comic Sans MS" panose="030F0702030302020204" pitchFamily="66" charset="0"/>
          </a:endParaRPr>
        </a:p>
      </dsp:txBody>
      <dsp:txXfrm>
        <a:off x="1900154" y="2057147"/>
        <a:ext cx="4473659" cy="1645155"/>
      </dsp:txXfrm>
    </dsp:sp>
    <dsp:sp modelId="{8DA97151-FB35-49CD-99BC-510E76FB144A}">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39EDB6-A09B-41F5-BEA4-56CD105D1B96}">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C29119-24B1-4979-A573-E8E3768C11DA}">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omic Sans MS" panose="030F0702030302020204" pitchFamily="66" charset="0"/>
            </a:rPr>
            <a:t>Built in or wired mouse/ touchpad and keyboard, internet connection if needed and 1024 x 768 resolution.</a:t>
          </a:r>
        </a:p>
      </dsp:txBody>
      <dsp:txXfrm>
        <a:off x="1900154" y="4113591"/>
        <a:ext cx="4473659" cy="1645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55763-C232-467B-8EA1-76D45445B1E0}">
      <dsp:nvSpPr>
        <dsp:cNvPr id="0" name=""/>
        <dsp:cNvSpPr/>
      </dsp:nvSpPr>
      <dsp:spPr>
        <a:xfrm rot="5400000">
          <a:off x="1340867" y="328900"/>
          <a:ext cx="880643" cy="766159"/>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Open()</a:t>
          </a:r>
        </a:p>
      </dsp:txBody>
      <dsp:txXfrm rot="-5400000">
        <a:off x="1517502" y="408893"/>
        <a:ext cx="527373" cy="606176"/>
      </dsp:txXfrm>
    </dsp:sp>
    <dsp:sp modelId="{0B11C8A0-2F22-49F2-8DD3-3B3ACC3F0C2A}">
      <dsp:nvSpPr>
        <dsp:cNvPr id="0" name=""/>
        <dsp:cNvSpPr/>
      </dsp:nvSpPr>
      <dsp:spPr>
        <a:xfrm>
          <a:off x="2187517" y="447787"/>
          <a:ext cx="982797" cy="528385"/>
        </a:xfrm>
        <a:prstGeom prst="rect">
          <a:avLst/>
        </a:prstGeom>
        <a:noFill/>
        <a:ln>
          <a:noFill/>
        </a:ln>
        <a:effectLst/>
      </dsp:spPr>
      <dsp:style>
        <a:lnRef idx="0">
          <a:scrgbClr r="0" g="0" b="0"/>
        </a:lnRef>
        <a:fillRef idx="0">
          <a:scrgbClr r="0" g="0" b="0"/>
        </a:fillRef>
        <a:effectRef idx="0">
          <a:scrgbClr r="0" g="0" b="0"/>
        </a:effectRef>
        <a:fontRef idx="minor"/>
      </dsp:style>
    </dsp:sp>
    <dsp:sp modelId="{0ADE0C9E-64CD-4ED2-B702-A34EFE3C0027}">
      <dsp:nvSpPr>
        <dsp:cNvPr id="0" name=""/>
        <dsp:cNvSpPr/>
      </dsp:nvSpPr>
      <dsp:spPr>
        <a:xfrm rot="5400000">
          <a:off x="513414" y="328900"/>
          <a:ext cx="880643" cy="766159"/>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Close()</a:t>
          </a:r>
        </a:p>
      </dsp:txBody>
      <dsp:txXfrm rot="-5400000">
        <a:off x="690049" y="408893"/>
        <a:ext cx="527373" cy="606176"/>
      </dsp:txXfrm>
    </dsp:sp>
    <dsp:sp modelId="{A51BBA5B-2BCC-4129-B8C7-31CBF183EF29}">
      <dsp:nvSpPr>
        <dsp:cNvPr id="0" name=""/>
        <dsp:cNvSpPr/>
      </dsp:nvSpPr>
      <dsp:spPr>
        <a:xfrm rot="5400000">
          <a:off x="925555" y="1076390"/>
          <a:ext cx="880643" cy="766159"/>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Read()</a:t>
          </a:r>
        </a:p>
      </dsp:txBody>
      <dsp:txXfrm rot="-5400000">
        <a:off x="1102190" y="1156383"/>
        <a:ext cx="527373" cy="606176"/>
      </dsp:txXfrm>
    </dsp:sp>
    <dsp:sp modelId="{0669F88D-97EE-4F58-8C31-4CF9FEB7BBB3}">
      <dsp:nvSpPr>
        <dsp:cNvPr id="0" name=""/>
        <dsp:cNvSpPr/>
      </dsp:nvSpPr>
      <dsp:spPr>
        <a:xfrm>
          <a:off x="0" y="1195277"/>
          <a:ext cx="951094" cy="528385"/>
        </a:xfrm>
        <a:prstGeom prst="rect">
          <a:avLst/>
        </a:prstGeom>
        <a:noFill/>
        <a:ln>
          <a:noFill/>
        </a:ln>
        <a:effectLst/>
      </dsp:spPr>
      <dsp:style>
        <a:lnRef idx="0">
          <a:scrgbClr r="0" g="0" b="0"/>
        </a:lnRef>
        <a:fillRef idx="0">
          <a:scrgbClr r="0" g="0" b="0"/>
        </a:fillRef>
        <a:effectRef idx="0">
          <a:scrgbClr r="0" g="0" b="0"/>
        </a:effectRef>
        <a:fontRef idx="minor"/>
      </dsp:style>
    </dsp:sp>
    <dsp:sp modelId="{C3E4ECF8-45CE-4CCA-A00B-BA446C10B3CC}">
      <dsp:nvSpPr>
        <dsp:cNvPr id="0" name=""/>
        <dsp:cNvSpPr/>
      </dsp:nvSpPr>
      <dsp:spPr>
        <a:xfrm rot="5400000">
          <a:off x="1753008" y="1076390"/>
          <a:ext cx="880643" cy="766159"/>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Write()</a:t>
          </a:r>
        </a:p>
      </dsp:txBody>
      <dsp:txXfrm rot="-5400000">
        <a:off x="1929643" y="1156383"/>
        <a:ext cx="527373" cy="606176"/>
      </dsp:txXfrm>
    </dsp:sp>
    <dsp:sp modelId="{28C3BD79-5D10-4289-9FB9-27D867B80F6F}">
      <dsp:nvSpPr>
        <dsp:cNvPr id="0" name=""/>
        <dsp:cNvSpPr/>
      </dsp:nvSpPr>
      <dsp:spPr>
        <a:xfrm rot="5400000">
          <a:off x="1340867" y="1823880"/>
          <a:ext cx="880643" cy="766159"/>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Lseek</a:t>
          </a:r>
          <a:r>
            <a:rPr lang="en-US" sz="1100" kern="1200" dirty="0"/>
            <a:t>()</a:t>
          </a:r>
        </a:p>
      </dsp:txBody>
      <dsp:txXfrm rot="-5400000">
        <a:off x="1517502" y="1903873"/>
        <a:ext cx="527373" cy="606176"/>
      </dsp:txXfrm>
    </dsp:sp>
    <dsp:sp modelId="{072D8157-EBBE-413E-95F7-2FE01890CA46}">
      <dsp:nvSpPr>
        <dsp:cNvPr id="0" name=""/>
        <dsp:cNvSpPr/>
      </dsp:nvSpPr>
      <dsp:spPr>
        <a:xfrm>
          <a:off x="2187517" y="1942767"/>
          <a:ext cx="982797" cy="528385"/>
        </a:xfrm>
        <a:prstGeom prst="rect">
          <a:avLst/>
        </a:prstGeom>
        <a:noFill/>
        <a:ln>
          <a:noFill/>
        </a:ln>
        <a:effectLst/>
      </dsp:spPr>
      <dsp:style>
        <a:lnRef idx="0">
          <a:scrgbClr r="0" g="0" b="0"/>
        </a:lnRef>
        <a:fillRef idx="0">
          <a:scrgbClr r="0" g="0" b="0"/>
        </a:fillRef>
        <a:effectRef idx="0">
          <a:scrgbClr r="0" g="0" b="0"/>
        </a:effectRef>
        <a:fontRef idx="minor"/>
      </dsp:style>
    </dsp:sp>
    <dsp:sp modelId="{B002C4FF-F514-42D6-BEDF-BF62418B86E5}">
      <dsp:nvSpPr>
        <dsp:cNvPr id="0" name=""/>
        <dsp:cNvSpPr/>
      </dsp:nvSpPr>
      <dsp:spPr>
        <a:xfrm rot="5400000">
          <a:off x="513414" y="1823880"/>
          <a:ext cx="880643" cy="766159"/>
        </a:xfrm>
        <a:prstGeom prst="hexagon">
          <a:avLst>
            <a:gd name="adj" fmla="val 2500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err="1"/>
            <a:t>Mknod</a:t>
          </a:r>
          <a:r>
            <a:rPr lang="en-US" sz="1100" kern="1200" dirty="0"/>
            <a:t>()</a:t>
          </a:r>
        </a:p>
      </dsp:txBody>
      <dsp:txXfrm rot="-5400000">
        <a:off x="690049" y="1903873"/>
        <a:ext cx="527373" cy="6061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6B2A6-0329-4B81-8ED2-87B5DDC4EFF3}"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5ECA0-E087-4ECA-9BBA-D01B764935B3}" type="slidenum">
              <a:rPr lang="en-US" smtClean="0"/>
              <a:t>‹#›</a:t>
            </a:fld>
            <a:endParaRPr lang="en-US"/>
          </a:p>
        </p:txBody>
      </p:sp>
    </p:spTree>
    <p:extLst>
      <p:ext uri="{BB962C8B-B14F-4D97-AF65-F5344CB8AC3E}">
        <p14:creationId xmlns:p14="http://schemas.microsoft.com/office/powerpoint/2010/main" val="502959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7.svg"/><Relationship Id="rId12"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image" Target="../media/image5.svg"/><Relationship Id="rId5" Type="http://schemas.openxmlformats.org/officeDocument/2006/relationships/image" Target="../media/image16.svg"/><Relationship Id="rId10"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3.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3.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D1D423-5151-424E-8434-44E8A0413206}"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87457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D1D423-5151-424E-8434-44E8A0413206}"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363787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D1D423-5151-424E-8434-44E8A0413206}"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132940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1892201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6710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0674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1091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48159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7635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2351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8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D1D423-5151-424E-8434-44E8A0413206}"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37154324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7688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0222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07894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79936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8260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8859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461878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94685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4797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881328010"/>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D1D423-5151-424E-8434-44E8A0413206}"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36057049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8099171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92880966"/>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02567580"/>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93616983"/>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4291406"/>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104021"/>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56070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0281179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51394293"/>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7959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D1D423-5151-424E-8434-44E8A0413206}"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23974018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834332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4649757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838274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78203820"/>
      </p:ext>
    </p:extLst>
  </p:cSld>
  <p:clrMapOvr>
    <a:masterClrMapping/>
  </p:clrMapOvr>
  <p:extLst>
    <p:ext uri="{DCECCB84-F9BA-43D5-87BE-67443E8EF086}">
      <p15:sldGuideLst xmlns:p15="http://schemas.microsoft.com/office/powerpoint/2012/main">
        <p15:guide id="1" orient="horz" pos="230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8408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18054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138068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019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40471984"/>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D1D423-5151-424E-8434-44E8A0413206}"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2467845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D1D423-5151-424E-8434-44E8A0413206}"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369843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1D423-5151-424E-8434-44E8A0413206}"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4042271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D1D423-5151-424E-8434-44E8A0413206}"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322022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D1D423-5151-424E-8434-44E8A0413206}"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E1A35A-CD6F-4AD4-91DE-7E002040CBA2}" type="slidenum">
              <a:rPr lang="en-US" smtClean="0"/>
              <a:t>‹#›</a:t>
            </a:fld>
            <a:endParaRPr lang="en-US"/>
          </a:p>
        </p:txBody>
      </p:sp>
    </p:spTree>
    <p:extLst>
      <p:ext uri="{BB962C8B-B14F-4D97-AF65-F5344CB8AC3E}">
        <p14:creationId xmlns:p14="http://schemas.microsoft.com/office/powerpoint/2010/main" val="1766306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3.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D1D423-5151-424E-8434-44E8A0413206}" type="datetimeFigureOut">
              <a:rPr lang="en-US" smtClean="0"/>
              <a:t>5/9/2022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E1A35A-CD6F-4AD4-91DE-7E002040CBA2}" type="slidenum">
              <a:rPr lang="en-US" smtClean="0"/>
              <a:t>‹#›</a:t>
            </a:fld>
            <a:endParaRPr lang="en-US"/>
          </a:p>
        </p:txBody>
      </p:sp>
    </p:spTree>
    <p:extLst>
      <p:ext uri="{BB962C8B-B14F-4D97-AF65-F5344CB8AC3E}">
        <p14:creationId xmlns:p14="http://schemas.microsoft.com/office/powerpoint/2010/main" val="27990603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87420659"/>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7410984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3.jp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3.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3.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ECBA-4C1A-16C7-B05A-CC32F5135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8" y="618972"/>
            <a:ext cx="12192000" cy="5620056"/>
          </a:xfrm>
          <a:prstGeom prst="rect">
            <a:avLst/>
          </a:prstGeom>
        </p:spPr>
      </p:pic>
    </p:spTree>
    <p:extLst>
      <p:ext uri="{BB962C8B-B14F-4D97-AF65-F5344CB8AC3E}">
        <p14:creationId xmlns:p14="http://schemas.microsoft.com/office/powerpoint/2010/main" val="2878081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3" name="TextBox 2">
            <a:extLst>
              <a:ext uri="{FF2B5EF4-FFF2-40B4-BE49-F238E27FC236}">
                <a16:creationId xmlns:a16="http://schemas.microsoft.com/office/drawing/2014/main" id="{95217419-08A8-7ECF-8D01-700E1BF474DB}"/>
              </a:ext>
            </a:extLst>
          </p:cNvPr>
          <p:cNvSpPr txBox="1"/>
          <p:nvPr/>
        </p:nvSpPr>
        <p:spPr>
          <a:xfrm>
            <a:off x="319596" y="1402672"/>
            <a:ext cx="4624937" cy="2123851"/>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Now allocate some space for installing elementary OS.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This can be done by clearing space and deleting a partition so that it gets unallocated as shown.</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6" name="TextBox 5">
            <a:extLst>
              <a:ext uri="{FF2B5EF4-FFF2-40B4-BE49-F238E27FC236}">
                <a16:creationId xmlns:a16="http://schemas.microsoft.com/office/drawing/2014/main" id="{D41AB0A2-2FFB-E428-E85E-EC3BF262D5D0}"/>
              </a:ext>
            </a:extLst>
          </p:cNvPr>
          <p:cNvSpPr txBox="1"/>
          <p:nvPr/>
        </p:nvSpPr>
        <p:spPr>
          <a:xfrm>
            <a:off x="0" y="45304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pic>
        <p:nvPicPr>
          <p:cNvPr id="8" name="Picture 7">
            <a:extLst>
              <a:ext uri="{FF2B5EF4-FFF2-40B4-BE49-F238E27FC236}">
                <a16:creationId xmlns:a16="http://schemas.microsoft.com/office/drawing/2014/main" id="{19BD9B85-09BF-744F-AF04-9AD63BE677DA}"/>
              </a:ext>
            </a:extLst>
          </p:cNvPr>
          <p:cNvPicPr>
            <a:picLocks noChangeAspect="1"/>
          </p:cNvPicPr>
          <p:nvPr/>
        </p:nvPicPr>
        <p:blipFill>
          <a:blip r:embed="rId3"/>
          <a:stretch>
            <a:fillRect/>
          </a:stretch>
        </p:blipFill>
        <p:spPr>
          <a:xfrm>
            <a:off x="4944533" y="776839"/>
            <a:ext cx="6735462" cy="5208641"/>
          </a:xfrm>
          <a:prstGeom prst="rect">
            <a:avLst/>
          </a:prstGeom>
        </p:spPr>
      </p:pic>
    </p:spTree>
    <p:extLst>
      <p:ext uri="{BB962C8B-B14F-4D97-AF65-F5344CB8AC3E}">
        <p14:creationId xmlns:p14="http://schemas.microsoft.com/office/powerpoint/2010/main" val="1558182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299657"/>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79393" y="1322773"/>
            <a:ext cx="4429957" cy="4201343"/>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Download rufus 3.18 from website rufus.ie</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Insert a </a:t>
            </a:r>
            <a:r>
              <a:rPr lang="en-US" dirty="0" err="1">
                <a:solidFill>
                  <a:prstClr val="white"/>
                </a:solidFill>
                <a:latin typeface="Comic Sans MS" panose="030F0702030302020204" pitchFamily="66" charset="0"/>
              </a:rPr>
              <a:t>pendrive</a:t>
            </a:r>
            <a:r>
              <a:rPr lang="en-US" dirty="0">
                <a:solidFill>
                  <a:prstClr val="white"/>
                </a:solidFill>
                <a:latin typeface="Comic Sans MS" panose="030F0702030302020204" pitchFamily="66" charset="0"/>
              </a:rPr>
              <a:t> of </a:t>
            </a:r>
            <a:r>
              <a:rPr lang="en-US" dirty="0" err="1">
                <a:solidFill>
                  <a:prstClr val="white"/>
                </a:solidFill>
                <a:latin typeface="Comic Sans MS" panose="030F0702030302020204" pitchFamily="66" charset="0"/>
              </a:rPr>
              <a:t>atleast</a:t>
            </a:r>
            <a:r>
              <a:rPr lang="en-US" dirty="0">
                <a:solidFill>
                  <a:prstClr val="white"/>
                </a:solidFill>
                <a:latin typeface="Comic Sans MS" panose="030F0702030302020204" pitchFamily="66" charset="0"/>
              </a:rPr>
              <a:t> 4GB in size.</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Select the </a:t>
            </a:r>
            <a:r>
              <a:rPr kumimoji="0" lang="en-US" sz="1800" b="0" i="0" u="none" strike="noStrike" kern="1200" cap="none" spc="0" normalizeH="0" baseline="0" noProof="0" dirty="0" err="1">
                <a:ln>
                  <a:noFill/>
                </a:ln>
                <a:solidFill>
                  <a:prstClr val="white"/>
                </a:solidFill>
                <a:effectLst/>
                <a:uLnTx/>
                <a:uFillTx/>
                <a:latin typeface="Comic Sans MS" panose="030F0702030302020204" pitchFamily="66" charset="0"/>
              </a:rPr>
              <a:t>pendrive</a:t>
            </a: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 so that the iso file which we downloaded previously will be burned into </a:t>
            </a:r>
            <a:r>
              <a:rPr kumimoji="0" lang="en-US" sz="1800" b="0" i="0" u="none" strike="noStrike" kern="1200" cap="none" spc="0" normalizeH="0" baseline="0" noProof="0" dirty="0" err="1">
                <a:ln>
                  <a:noFill/>
                </a:ln>
                <a:solidFill>
                  <a:prstClr val="white"/>
                </a:solidFill>
                <a:effectLst/>
                <a:uLnTx/>
                <a:uFillTx/>
                <a:latin typeface="Comic Sans MS" panose="030F0702030302020204" pitchFamily="66" charset="0"/>
              </a:rPr>
              <a:t>pendrive</a:t>
            </a: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Select iso file in rufus.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Click on start, then it will burn iso file into </a:t>
            </a:r>
            <a:r>
              <a:rPr kumimoji="0" lang="en-US" sz="1800" b="0" i="0" u="none" strike="noStrike" kern="1200" cap="none" spc="0" normalizeH="0" baseline="0" noProof="0" dirty="0" err="1">
                <a:ln>
                  <a:noFill/>
                </a:ln>
                <a:solidFill>
                  <a:prstClr val="white"/>
                </a:solidFill>
                <a:effectLst/>
                <a:uLnTx/>
                <a:uFillTx/>
                <a:latin typeface="Comic Sans MS" panose="030F0702030302020204" pitchFamily="66" charset="0"/>
              </a:rPr>
              <a:t>pendrive</a:t>
            </a: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a:t>
            </a:r>
          </a:p>
        </p:txBody>
      </p:sp>
      <p:pic>
        <p:nvPicPr>
          <p:cNvPr id="6" name="Picture 5">
            <a:extLst>
              <a:ext uri="{FF2B5EF4-FFF2-40B4-BE49-F238E27FC236}">
                <a16:creationId xmlns:a16="http://schemas.microsoft.com/office/drawing/2014/main" id="{ED79AD7E-5513-15AF-A709-CC9DD084CE24}"/>
              </a:ext>
            </a:extLst>
          </p:cNvPr>
          <p:cNvPicPr>
            <a:picLocks noChangeAspect="1"/>
          </p:cNvPicPr>
          <p:nvPr/>
        </p:nvPicPr>
        <p:blipFill rotWithShape="1">
          <a:blip r:embed="rId3">
            <a:extLst>
              <a:ext uri="{28A0092B-C50C-407E-A947-70E740481C1C}">
                <a14:useLocalDpi xmlns:a14="http://schemas.microsoft.com/office/drawing/2010/main" val="0"/>
              </a:ext>
            </a:extLst>
          </a:blip>
          <a:srcRect r="1251" b="510"/>
          <a:stretch/>
        </p:blipFill>
        <p:spPr>
          <a:xfrm>
            <a:off x="5113538" y="718961"/>
            <a:ext cx="7078462" cy="5408966"/>
          </a:xfrm>
          <a:prstGeom prst="rect">
            <a:avLst/>
          </a:prstGeom>
        </p:spPr>
      </p:pic>
    </p:spTree>
    <p:extLst>
      <p:ext uri="{BB962C8B-B14F-4D97-AF65-F5344CB8AC3E}">
        <p14:creationId xmlns:p14="http://schemas.microsoft.com/office/powerpoint/2010/main" val="3784010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50921" y="32826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79394" y="1322773"/>
            <a:ext cx="4154750" cy="1708353"/>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Once the burning is done, rufus will show that </a:t>
            </a:r>
            <a:r>
              <a:rPr lang="en-US" dirty="0" err="1">
                <a:solidFill>
                  <a:prstClr val="white"/>
                </a:solidFill>
                <a:latin typeface="Comic Sans MS" panose="030F0702030302020204" pitchFamily="66" charset="0"/>
              </a:rPr>
              <a:t>pendrive</a:t>
            </a:r>
            <a:r>
              <a:rPr lang="en-US" dirty="0">
                <a:solidFill>
                  <a:prstClr val="white"/>
                </a:solidFill>
                <a:latin typeface="Comic Sans MS" panose="030F0702030302020204" pitchFamily="66" charset="0"/>
              </a:rPr>
              <a:t> is ready.</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Now we will reboot the PC and enter the BIOS boot menu.</a:t>
            </a:r>
          </a:p>
        </p:txBody>
      </p:sp>
      <p:pic>
        <p:nvPicPr>
          <p:cNvPr id="3" name="Picture 2">
            <a:extLst>
              <a:ext uri="{FF2B5EF4-FFF2-40B4-BE49-F238E27FC236}">
                <a16:creationId xmlns:a16="http://schemas.microsoft.com/office/drawing/2014/main" id="{E96C6266-AD36-7FF1-F7C3-6DFC1B14B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560" y="666812"/>
            <a:ext cx="7007440" cy="5524376"/>
          </a:xfrm>
          <a:prstGeom prst="rect">
            <a:avLst/>
          </a:prstGeom>
        </p:spPr>
      </p:pic>
    </p:spTree>
    <p:extLst>
      <p:ext uri="{BB962C8B-B14F-4D97-AF65-F5344CB8AC3E}">
        <p14:creationId xmlns:p14="http://schemas.microsoft.com/office/powerpoint/2010/main" val="2456471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50921" y="32826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79394" y="1322773"/>
            <a:ext cx="4154750" cy="1708353"/>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Press F12 to enter one-time boot menu.</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Now select UEFI SanDisk Ultra from the list.</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6" name="Picture 5">
            <a:extLst>
              <a:ext uri="{FF2B5EF4-FFF2-40B4-BE49-F238E27FC236}">
                <a16:creationId xmlns:a16="http://schemas.microsoft.com/office/drawing/2014/main" id="{13F290B5-3757-E34E-FC6E-3670A88BE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143" y="1165723"/>
            <a:ext cx="7382337" cy="4745115"/>
          </a:xfrm>
          <a:prstGeom prst="rect">
            <a:avLst/>
          </a:prstGeom>
        </p:spPr>
      </p:pic>
    </p:spTree>
    <p:extLst>
      <p:ext uri="{BB962C8B-B14F-4D97-AF65-F5344CB8AC3E}">
        <p14:creationId xmlns:p14="http://schemas.microsoft.com/office/powerpoint/2010/main" val="243835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97655" y="35736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79393" y="1322773"/>
            <a:ext cx="3417903" cy="2539350"/>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After booting via USB, the elementary OS will first check the integrity and checksum errors in iso file.</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Then it will proceed to next step.</a:t>
            </a:r>
          </a:p>
        </p:txBody>
      </p:sp>
      <p:pic>
        <p:nvPicPr>
          <p:cNvPr id="6" name="Picture 5">
            <a:extLst>
              <a:ext uri="{FF2B5EF4-FFF2-40B4-BE49-F238E27FC236}">
                <a16:creationId xmlns:a16="http://schemas.microsoft.com/office/drawing/2014/main" id="{AE718247-13B5-6643-F1B4-47C6F81F00C1}"/>
              </a:ext>
            </a:extLst>
          </p:cNvPr>
          <p:cNvPicPr>
            <a:picLocks noChangeAspect="1"/>
          </p:cNvPicPr>
          <p:nvPr/>
        </p:nvPicPr>
        <p:blipFill rotWithShape="1">
          <a:blip r:embed="rId3">
            <a:extLst>
              <a:ext uri="{28A0092B-C50C-407E-A947-70E740481C1C}">
                <a14:useLocalDpi xmlns:a14="http://schemas.microsoft.com/office/drawing/2010/main" val="0"/>
              </a:ext>
            </a:extLst>
          </a:blip>
          <a:srcRect l="517" t="4791"/>
          <a:stretch/>
        </p:blipFill>
        <p:spPr>
          <a:xfrm>
            <a:off x="4190260" y="952130"/>
            <a:ext cx="8001740" cy="4989250"/>
          </a:xfrm>
          <a:prstGeom prst="rect">
            <a:avLst/>
          </a:prstGeom>
        </p:spPr>
      </p:pic>
    </p:spTree>
    <p:extLst>
      <p:ext uri="{BB962C8B-B14F-4D97-AF65-F5344CB8AC3E}">
        <p14:creationId xmlns:p14="http://schemas.microsoft.com/office/powerpoint/2010/main" val="663331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42043" y="46248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79394" y="1322773"/>
            <a:ext cx="3488924" cy="2123851"/>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Now we have to select the default language for the system.</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Then we have to select the default keyboard layout.</a:t>
            </a:r>
          </a:p>
        </p:txBody>
      </p:sp>
      <p:pic>
        <p:nvPicPr>
          <p:cNvPr id="3" name="Picture 2">
            <a:extLst>
              <a:ext uri="{FF2B5EF4-FFF2-40B4-BE49-F238E27FC236}">
                <a16:creationId xmlns:a16="http://schemas.microsoft.com/office/drawing/2014/main" id="{E95544FB-C10A-1D12-8D18-61CCFE5A702B}"/>
              </a:ext>
            </a:extLst>
          </p:cNvPr>
          <p:cNvPicPr>
            <a:picLocks noChangeAspect="1"/>
          </p:cNvPicPr>
          <p:nvPr/>
        </p:nvPicPr>
        <p:blipFill rotWithShape="1">
          <a:blip r:embed="rId3">
            <a:extLst>
              <a:ext uri="{28A0092B-C50C-407E-A947-70E740481C1C}">
                <a14:useLocalDpi xmlns:a14="http://schemas.microsoft.com/office/drawing/2010/main" val="0"/>
              </a:ext>
            </a:extLst>
          </a:blip>
          <a:srcRect l="259" t="8095" r="1197" b="10327"/>
          <a:stretch/>
        </p:blipFill>
        <p:spPr>
          <a:xfrm>
            <a:off x="4199138" y="1180729"/>
            <a:ext cx="7992862" cy="4229471"/>
          </a:xfrm>
          <a:prstGeom prst="rect">
            <a:avLst/>
          </a:prstGeom>
        </p:spPr>
      </p:pic>
    </p:spTree>
    <p:extLst>
      <p:ext uri="{BB962C8B-B14F-4D97-AF65-F5344CB8AC3E}">
        <p14:creationId xmlns:p14="http://schemas.microsoft.com/office/powerpoint/2010/main" val="129494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259015" y="373425"/>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79394" y="1322773"/>
            <a:ext cx="4092606" cy="3785845"/>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Now we have few options to select from.</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We can first try the demo version of elementary OS or erase the disk completely and install or select custom install.</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We have to select custom install as we have already freed up some space and we can use it here.</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ndParaRPr>
          </a:p>
        </p:txBody>
      </p:sp>
      <p:pic>
        <p:nvPicPr>
          <p:cNvPr id="6" name="Picture 5">
            <a:extLst>
              <a:ext uri="{FF2B5EF4-FFF2-40B4-BE49-F238E27FC236}">
                <a16:creationId xmlns:a16="http://schemas.microsoft.com/office/drawing/2014/main" id="{2DC34AC9-6BDD-5555-32B7-837510BFEA3D}"/>
              </a:ext>
            </a:extLst>
          </p:cNvPr>
          <p:cNvPicPr>
            <a:picLocks noChangeAspect="1"/>
          </p:cNvPicPr>
          <p:nvPr/>
        </p:nvPicPr>
        <p:blipFill rotWithShape="1">
          <a:blip r:embed="rId3">
            <a:extLst>
              <a:ext uri="{28A0092B-C50C-407E-A947-70E740481C1C}">
                <a14:useLocalDpi xmlns:a14="http://schemas.microsoft.com/office/drawing/2010/main" val="0"/>
              </a:ext>
            </a:extLst>
          </a:blip>
          <a:srcRect l="13474" t="12947" r="6171" b="13720"/>
          <a:stretch/>
        </p:blipFill>
        <p:spPr>
          <a:xfrm>
            <a:off x="4832412" y="896645"/>
            <a:ext cx="7359588" cy="4776186"/>
          </a:xfrm>
          <a:prstGeom prst="rect">
            <a:avLst/>
          </a:prstGeom>
        </p:spPr>
      </p:pic>
    </p:spTree>
    <p:extLst>
      <p:ext uri="{BB962C8B-B14F-4D97-AF65-F5344CB8AC3E}">
        <p14:creationId xmlns:p14="http://schemas.microsoft.com/office/powerpoint/2010/main" val="188755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99748" y="402155"/>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70927" y="1305839"/>
            <a:ext cx="4168806" cy="3370346"/>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After selecting custom install we will arrive here.</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Now we have to modify the partitions to create partitions for elementary OS.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To do this we will click the icon “Modify Partitions” at the bottom left.</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ndParaRPr>
          </a:p>
        </p:txBody>
      </p:sp>
      <p:pic>
        <p:nvPicPr>
          <p:cNvPr id="3" name="Picture 2">
            <a:extLst>
              <a:ext uri="{FF2B5EF4-FFF2-40B4-BE49-F238E27FC236}">
                <a16:creationId xmlns:a16="http://schemas.microsoft.com/office/drawing/2014/main" id="{AE5D18A3-9C64-8CE6-43B7-3F2AB6119DBC}"/>
              </a:ext>
            </a:extLst>
          </p:cNvPr>
          <p:cNvPicPr>
            <a:picLocks noChangeAspect="1"/>
          </p:cNvPicPr>
          <p:nvPr/>
        </p:nvPicPr>
        <p:blipFill rotWithShape="1">
          <a:blip r:embed="rId3">
            <a:extLst>
              <a:ext uri="{28A0092B-C50C-407E-A947-70E740481C1C}">
                <a14:useLocalDpi xmlns:a14="http://schemas.microsoft.com/office/drawing/2010/main" val="0"/>
              </a:ext>
            </a:extLst>
          </a:blip>
          <a:srcRect l="12523" t="14285" r="10045" b="12757"/>
          <a:stretch/>
        </p:blipFill>
        <p:spPr>
          <a:xfrm>
            <a:off x="4880153" y="911123"/>
            <a:ext cx="7100058" cy="4533108"/>
          </a:xfrm>
          <a:prstGeom prst="rect">
            <a:avLst/>
          </a:prstGeom>
        </p:spPr>
      </p:pic>
    </p:spTree>
    <p:extLst>
      <p:ext uri="{BB962C8B-B14F-4D97-AF65-F5344CB8AC3E}">
        <p14:creationId xmlns:p14="http://schemas.microsoft.com/office/powerpoint/2010/main" val="2091798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06614" y="35736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79393" y="1206260"/>
            <a:ext cx="3855539" cy="4201343"/>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This is the </a:t>
            </a:r>
            <a:r>
              <a:rPr kumimoji="0" lang="en-US" sz="1800" b="0" i="0" u="none" strike="noStrike" kern="1200" cap="none" spc="0" normalizeH="0" baseline="0" noProof="0" dirty="0" err="1">
                <a:ln>
                  <a:noFill/>
                </a:ln>
                <a:solidFill>
                  <a:prstClr val="white"/>
                </a:solidFill>
                <a:effectLst/>
                <a:uLnTx/>
                <a:uFillTx/>
                <a:latin typeface="Comic Sans MS" panose="030F0702030302020204" pitchFamily="66" charset="0"/>
              </a:rPr>
              <a:t>GParted</a:t>
            </a: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 window by which we can manage the system partitions.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Here we can see the partition which we created in windows operating system with the name “unallocated.”</a:t>
            </a: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 </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Now we have to select the partition option in the header menu and select “Insert”.</a:t>
            </a:r>
          </a:p>
        </p:txBody>
      </p:sp>
      <p:pic>
        <p:nvPicPr>
          <p:cNvPr id="6" name="Picture 5">
            <a:extLst>
              <a:ext uri="{FF2B5EF4-FFF2-40B4-BE49-F238E27FC236}">
                <a16:creationId xmlns:a16="http://schemas.microsoft.com/office/drawing/2014/main" id="{B6451D42-8D37-A3DF-1556-D89F666F0E67}"/>
              </a:ext>
            </a:extLst>
          </p:cNvPr>
          <p:cNvPicPr>
            <a:picLocks noChangeAspect="1"/>
          </p:cNvPicPr>
          <p:nvPr/>
        </p:nvPicPr>
        <p:blipFill rotWithShape="1">
          <a:blip r:embed="rId3">
            <a:extLst>
              <a:ext uri="{28A0092B-C50C-407E-A947-70E740481C1C}">
                <a14:useLocalDpi xmlns:a14="http://schemas.microsoft.com/office/drawing/2010/main" val="0"/>
              </a:ext>
            </a:extLst>
          </a:blip>
          <a:srcRect l="5396" t="9028" r="1116" b="9147"/>
          <a:stretch/>
        </p:blipFill>
        <p:spPr>
          <a:xfrm>
            <a:off x="4503938" y="1083076"/>
            <a:ext cx="7688062" cy="4447712"/>
          </a:xfrm>
          <a:prstGeom prst="rect">
            <a:avLst/>
          </a:prstGeom>
        </p:spPr>
      </p:pic>
    </p:spTree>
    <p:extLst>
      <p:ext uri="{BB962C8B-B14F-4D97-AF65-F5344CB8AC3E}">
        <p14:creationId xmlns:p14="http://schemas.microsoft.com/office/powerpoint/2010/main" val="3802905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74348" y="339394"/>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62460" y="1206687"/>
            <a:ext cx="4092607" cy="4201343"/>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Now we will create two partitions.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First partition of size 1GB (in this case) in fat32 format, this partition is used by elementary OS to store the boot files.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Second partition is of 309GB (in this case) in ext4 format, this partition is used by the elementary OS to store root files.</a:t>
            </a:r>
          </a:p>
        </p:txBody>
      </p:sp>
      <p:pic>
        <p:nvPicPr>
          <p:cNvPr id="3" name="Picture 2">
            <a:extLst>
              <a:ext uri="{FF2B5EF4-FFF2-40B4-BE49-F238E27FC236}">
                <a16:creationId xmlns:a16="http://schemas.microsoft.com/office/drawing/2014/main" id="{7B927949-A1C5-557B-339D-6220E8E6DF71}"/>
              </a:ext>
            </a:extLst>
          </p:cNvPr>
          <p:cNvPicPr>
            <a:picLocks noChangeAspect="1"/>
          </p:cNvPicPr>
          <p:nvPr/>
        </p:nvPicPr>
        <p:blipFill rotWithShape="1">
          <a:blip r:embed="rId3">
            <a:extLst>
              <a:ext uri="{28A0092B-C50C-407E-A947-70E740481C1C}">
                <a14:useLocalDpi xmlns:a14="http://schemas.microsoft.com/office/drawing/2010/main" val="0"/>
              </a:ext>
            </a:extLst>
          </a:blip>
          <a:srcRect l="-109" r="-1" b="15639"/>
          <a:stretch/>
        </p:blipFill>
        <p:spPr>
          <a:xfrm>
            <a:off x="4639612" y="1075349"/>
            <a:ext cx="7340599" cy="4645487"/>
          </a:xfrm>
          <a:prstGeom prst="rect">
            <a:avLst/>
          </a:prstGeom>
        </p:spPr>
      </p:pic>
    </p:spTree>
    <p:extLst>
      <p:ext uri="{BB962C8B-B14F-4D97-AF65-F5344CB8AC3E}">
        <p14:creationId xmlns:p14="http://schemas.microsoft.com/office/powerpoint/2010/main" val="67420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E82065-618F-D7FB-EDFE-9A65851E5668}"/>
              </a:ext>
            </a:extLst>
          </p:cNvPr>
          <p:cNvSpPr/>
          <p:nvPr/>
        </p:nvSpPr>
        <p:spPr>
          <a:xfrm>
            <a:off x="9179509" y="6267072"/>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pic>
        <p:nvPicPr>
          <p:cNvPr id="6" name="Picture 5">
            <a:extLst>
              <a:ext uri="{FF2B5EF4-FFF2-40B4-BE49-F238E27FC236}">
                <a16:creationId xmlns:a16="http://schemas.microsoft.com/office/drawing/2014/main" id="{5B8B7BB3-04E9-07C9-FA7D-EF3D0FE4F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96356"/>
            <a:ext cx="818948" cy="618972"/>
          </a:xfrm>
          <a:prstGeom prst="rect">
            <a:avLst/>
          </a:prstGeom>
        </p:spPr>
      </p:pic>
      <p:graphicFrame>
        <p:nvGraphicFramePr>
          <p:cNvPr id="4" name="Table 6">
            <a:extLst>
              <a:ext uri="{FF2B5EF4-FFF2-40B4-BE49-F238E27FC236}">
                <a16:creationId xmlns:a16="http://schemas.microsoft.com/office/drawing/2014/main" id="{5EE976C4-5864-ACB3-CC32-7833FC6066F9}"/>
              </a:ext>
            </a:extLst>
          </p:cNvPr>
          <p:cNvGraphicFramePr>
            <a:graphicFrameLocks noGrp="1"/>
          </p:cNvGraphicFramePr>
          <p:nvPr>
            <p:extLst>
              <p:ext uri="{D42A27DB-BD31-4B8C-83A1-F6EECF244321}">
                <p14:modId xmlns:p14="http://schemas.microsoft.com/office/powerpoint/2010/main" val="1685447996"/>
              </p:ext>
            </p:extLst>
          </p:nvPr>
        </p:nvGraphicFramePr>
        <p:xfrm>
          <a:off x="1936318" y="3833608"/>
          <a:ext cx="8743520" cy="2380760"/>
        </p:xfrm>
        <a:graphic>
          <a:graphicData uri="http://schemas.openxmlformats.org/drawingml/2006/table">
            <a:tbl>
              <a:tblPr firstRow="1" bandRow="1">
                <a:tableStyleId>{5C22544A-7EE6-4342-B048-85BDC9FD1C3A}</a:tableStyleId>
              </a:tblPr>
              <a:tblGrid>
                <a:gridCol w="4371760">
                  <a:extLst>
                    <a:ext uri="{9D8B030D-6E8A-4147-A177-3AD203B41FA5}">
                      <a16:colId xmlns:a16="http://schemas.microsoft.com/office/drawing/2014/main" val="978028175"/>
                    </a:ext>
                  </a:extLst>
                </a:gridCol>
                <a:gridCol w="4371760">
                  <a:extLst>
                    <a:ext uri="{9D8B030D-6E8A-4147-A177-3AD203B41FA5}">
                      <a16:colId xmlns:a16="http://schemas.microsoft.com/office/drawing/2014/main" val="910965760"/>
                    </a:ext>
                  </a:extLst>
                </a:gridCol>
              </a:tblGrid>
              <a:tr h="476152">
                <a:tc>
                  <a:txBody>
                    <a:bodyPr/>
                    <a:lstStyle/>
                    <a:p>
                      <a:r>
                        <a:rPr lang="en-US" dirty="0"/>
                        <a:t>ROLL NUMBER</a:t>
                      </a:r>
                    </a:p>
                  </a:txBody>
                  <a:tcPr/>
                </a:tc>
                <a:tc>
                  <a:txBody>
                    <a:bodyPr/>
                    <a:lstStyle/>
                    <a:p>
                      <a:r>
                        <a:rPr lang="en-US" dirty="0"/>
                        <a:t>NAME</a:t>
                      </a:r>
                    </a:p>
                  </a:txBody>
                  <a:tcPr/>
                </a:tc>
                <a:extLst>
                  <a:ext uri="{0D108BD9-81ED-4DB2-BD59-A6C34878D82A}">
                    <a16:rowId xmlns:a16="http://schemas.microsoft.com/office/drawing/2014/main" val="3872120042"/>
                  </a:ext>
                </a:extLst>
              </a:tr>
              <a:tr h="476152">
                <a:tc>
                  <a:txBody>
                    <a:bodyPr/>
                    <a:lstStyle/>
                    <a:p>
                      <a:r>
                        <a:rPr lang="en-US" dirty="0"/>
                        <a:t>CB.EN.U4CSE20068</a:t>
                      </a:r>
                    </a:p>
                  </a:txBody>
                  <a:tcPr/>
                </a:tc>
                <a:tc>
                  <a:txBody>
                    <a:bodyPr/>
                    <a:lstStyle/>
                    <a:p>
                      <a:r>
                        <a:rPr lang="en-US" dirty="0"/>
                        <a:t>HARSHITH THATAVARTHI</a:t>
                      </a:r>
                    </a:p>
                  </a:txBody>
                  <a:tcPr/>
                </a:tc>
                <a:extLst>
                  <a:ext uri="{0D108BD9-81ED-4DB2-BD59-A6C34878D82A}">
                    <a16:rowId xmlns:a16="http://schemas.microsoft.com/office/drawing/2014/main" val="431813734"/>
                  </a:ext>
                </a:extLst>
              </a:tr>
              <a:tr h="476152">
                <a:tc>
                  <a:txBody>
                    <a:bodyPr/>
                    <a:lstStyle/>
                    <a:p>
                      <a:r>
                        <a:rPr lang="en-US" dirty="0"/>
                        <a:t>CB.EN.U4CSE20020</a:t>
                      </a:r>
                    </a:p>
                  </a:txBody>
                  <a:tcPr/>
                </a:tc>
                <a:tc>
                  <a:txBody>
                    <a:bodyPr/>
                    <a:lstStyle/>
                    <a:p>
                      <a:r>
                        <a:rPr lang="en-US" dirty="0"/>
                        <a:t>GADDE ASHOK</a:t>
                      </a:r>
                    </a:p>
                  </a:txBody>
                  <a:tcPr/>
                </a:tc>
                <a:extLst>
                  <a:ext uri="{0D108BD9-81ED-4DB2-BD59-A6C34878D82A}">
                    <a16:rowId xmlns:a16="http://schemas.microsoft.com/office/drawing/2014/main" val="394729887"/>
                  </a:ext>
                </a:extLst>
              </a:tr>
              <a:tr h="476152">
                <a:tc>
                  <a:txBody>
                    <a:bodyPr/>
                    <a:lstStyle/>
                    <a:p>
                      <a:r>
                        <a:rPr lang="en-US" dirty="0"/>
                        <a:t>CB.EN.U4CSE20037</a:t>
                      </a:r>
                    </a:p>
                  </a:txBody>
                  <a:tcPr/>
                </a:tc>
                <a:tc>
                  <a:txBody>
                    <a:bodyPr/>
                    <a:lstStyle/>
                    <a:p>
                      <a:r>
                        <a:rPr lang="en-US" dirty="0"/>
                        <a:t>M DUSHYANTH REDDY</a:t>
                      </a:r>
                    </a:p>
                  </a:txBody>
                  <a:tcPr/>
                </a:tc>
                <a:extLst>
                  <a:ext uri="{0D108BD9-81ED-4DB2-BD59-A6C34878D82A}">
                    <a16:rowId xmlns:a16="http://schemas.microsoft.com/office/drawing/2014/main" val="144857701"/>
                  </a:ext>
                </a:extLst>
              </a:tr>
              <a:tr h="476152">
                <a:tc>
                  <a:txBody>
                    <a:bodyPr/>
                    <a:lstStyle/>
                    <a:p>
                      <a:r>
                        <a:rPr lang="en-US" dirty="0"/>
                        <a:t>CB.EN.U4CSE20027</a:t>
                      </a:r>
                    </a:p>
                  </a:txBody>
                  <a:tcPr/>
                </a:tc>
                <a:tc>
                  <a:txBody>
                    <a:bodyPr/>
                    <a:lstStyle/>
                    <a:p>
                      <a:r>
                        <a:rPr lang="en-US" dirty="0"/>
                        <a:t>D JAI PRAKASH</a:t>
                      </a:r>
                    </a:p>
                  </a:txBody>
                  <a:tcPr/>
                </a:tc>
                <a:extLst>
                  <a:ext uri="{0D108BD9-81ED-4DB2-BD59-A6C34878D82A}">
                    <a16:rowId xmlns:a16="http://schemas.microsoft.com/office/drawing/2014/main" val="2616303407"/>
                  </a:ext>
                </a:extLst>
              </a:tr>
            </a:tbl>
          </a:graphicData>
        </a:graphic>
      </p:graphicFrame>
      <p:sp>
        <p:nvSpPr>
          <p:cNvPr id="7" name="Rectangle 6">
            <a:extLst>
              <a:ext uri="{FF2B5EF4-FFF2-40B4-BE49-F238E27FC236}">
                <a16:creationId xmlns:a16="http://schemas.microsoft.com/office/drawing/2014/main" id="{CF8D7856-F9EF-5598-DA28-4B4262CB5A0E}"/>
              </a:ext>
            </a:extLst>
          </p:cNvPr>
          <p:cNvSpPr/>
          <p:nvPr/>
        </p:nvSpPr>
        <p:spPr>
          <a:xfrm>
            <a:off x="2928494" y="441187"/>
            <a:ext cx="6118983" cy="923330"/>
          </a:xfrm>
          <a:prstGeom prst="rect">
            <a:avLst/>
          </a:prstGeom>
          <a:noFill/>
          <a:ln>
            <a:noFill/>
          </a:ln>
          <a:effectLst>
            <a:innerShdw blurRad="63500" dist="50800" dir="10800000">
              <a:prstClr val="black">
                <a:alpha val="50000"/>
              </a:prstClr>
            </a:innerShdw>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dirty="0">
                <a:ln w="0"/>
                <a:solidFill>
                  <a:schemeClr val="accent5">
                    <a:lumMod val="60000"/>
                    <a:lumOff val="40000"/>
                  </a:schemeClr>
                </a:solidFill>
                <a:effectLst>
                  <a:reflection blurRad="6350" stA="53000" endA="300" endPos="35500" dir="5400000" sy="-90000" algn="bl" rotWithShape="0"/>
                </a:effectLst>
                <a:latin typeface="Book Antiqua" panose="02040602050305030304" pitchFamily="18" charset="0"/>
              </a:rPr>
              <a:t>ELEMENTARY OS</a:t>
            </a:r>
          </a:p>
        </p:txBody>
      </p:sp>
      <p:sp>
        <p:nvSpPr>
          <p:cNvPr id="8" name="TextBox 7">
            <a:extLst>
              <a:ext uri="{FF2B5EF4-FFF2-40B4-BE49-F238E27FC236}">
                <a16:creationId xmlns:a16="http://schemas.microsoft.com/office/drawing/2014/main" id="{788F8080-1F10-2211-5C75-25D215DBDD12}"/>
              </a:ext>
            </a:extLst>
          </p:cNvPr>
          <p:cNvSpPr txBox="1"/>
          <p:nvPr/>
        </p:nvSpPr>
        <p:spPr>
          <a:xfrm>
            <a:off x="4492100" y="1557149"/>
            <a:ext cx="3915053" cy="461665"/>
          </a:xfrm>
          <a:prstGeom prst="rect">
            <a:avLst/>
          </a:prstGeom>
          <a:noFill/>
        </p:spPr>
        <p:txBody>
          <a:bodyPr wrap="square" rtlCol="0">
            <a:spAutoFit/>
          </a:bodyPr>
          <a:lstStyle/>
          <a:p>
            <a:r>
              <a:rPr lang="en-US" sz="2400" dirty="0">
                <a:solidFill>
                  <a:schemeClr val="accent5">
                    <a:lumMod val="60000"/>
                    <a:lumOff val="40000"/>
                  </a:schemeClr>
                </a:solidFill>
              </a:rPr>
              <a:t>19CSE213 OS PROJECT</a:t>
            </a:r>
          </a:p>
        </p:txBody>
      </p:sp>
      <p:sp>
        <p:nvSpPr>
          <p:cNvPr id="9" name="TextBox 8">
            <a:extLst>
              <a:ext uri="{FF2B5EF4-FFF2-40B4-BE49-F238E27FC236}">
                <a16:creationId xmlns:a16="http://schemas.microsoft.com/office/drawing/2014/main" id="{7FCE71AE-E3F2-41C3-FF69-B10357777A99}"/>
              </a:ext>
            </a:extLst>
          </p:cNvPr>
          <p:cNvSpPr txBox="1"/>
          <p:nvPr/>
        </p:nvSpPr>
        <p:spPr>
          <a:xfrm>
            <a:off x="4032681" y="2148480"/>
            <a:ext cx="4126637" cy="1200329"/>
          </a:xfrm>
          <a:prstGeom prst="rect">
            <a:avLst/>
          </a:prstGeom>
          <a:noFill/>
        </p:spPr>
        <p:txBody>
          <a:bodyPr wrap="square" rtlCol="0">
            <a:spAutoFit/>
          </a:bodyPr>
          <a:lstStyle/>
          <a:p>
            <a:pPr algn="ctr"/>
            <a:r>
              <a:rPr lang="en-US" sz="2400" dirty="0">
                <a:solidFill>
                  <a:schemeClr val="accent5">
                    <a:lumMod val="60000"/>
                    <a:lumOff val="40000"/>
                  </a:schemeClr>
                </a:solidFill>
              </a:rPr>
              <a:t>Team Number-</a:t>
            </a:r>
          </a:p>
          <a:p>
            <a:pPr algn="ctr"/>
            <a:r>
              <a:rPr lang="en-US" sz="2400" dirty="0">
                <a:solidFill>
                  <a:schemeClr val="accent5">
                    <a:lumMod val="60000"/>
                    <a:lumOff val="40000"/>
                  </a:schemeClr>
                </a:solidFill>
              </a:rPr>
              <a:t>B.TECH/ II YEAR/ IV SEMESTER</a:t>
            </a:r>
          </a:p>
          <a:p>
            <a:pPr algn="ctr"/>
            <a:r>
              <a:rPr lang="en-US" sz="2400" dirty="0">
                <a:solidFill>
                  <a:schemeClr val="accent5">
                    <a:lumMod val="60000"/>
                    <a:lumOff val="40000"/>
                  </a:schemeClr>
                </a:solidFill>
              </a:rPr>
              <a:t>OPERATING SYSTEM</a:t>
            </a:r>
          </a:p>
        </p:txBody>
      </p:sp>
    </p:spTree>
    <p:extLst>
      <p:ext uri="{BB962C8B-B14F-4D97-AF65-F5344CB8AC3E}">
        <p14:creationId xmlns:p14="http://schemas.microsoft.com/office/powerpoint/2010/main" val="283730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pic>
        <p:nvPicPr>
          <p:cNvPr id="7" name="Picture 6">
            <a:extLst>
              <a:ext uri="{FF2B5EF4-FFF2-40B4-BE49-F238E27FC236}">
                <a16:creationId xmlns:a16="http://schemas.microsoft.com/office/drawing/2014/main" id="{27868DD9-0E7B-CC94-E59C-77E260D7A33C}"/>
              </a:ext>
            </a:extLst>
          </p:cNvPr>
          <p:cNvPicPr>
            <a:picLocks noChangeAspect="1"/>
          </p:cNvPicPr>
          <p:nvPr/>
        </p:nvPicPr>
        <p:blipFill rotWithShape="1">
          <a:blip r:embed="rId3">
            <a:extLst>
              <a:ext uri="{28A0092B-C50C-407E-A947-70E740481C1C}">
                <a14:useLocalDpi xmlns:a14="http://schemas.microsoft.com/office/drawing/2010/main" val="0"/>
              </a:ext>
            </a:extLst>
          </a:blip>
          <a:srcRect l="5753" b="5623"/>
          <a:stretch/>
        </p:blipFill>
        <p:spPr>
          <a:xfrm>
            <a:off x="4271435" y="822171"/>
            <a:ext cx="7708776" cy="5213657"/>
          </a:xfrm>
          <a:prstGeom prst="rect">
            <a:avLst/>
          </a:prstGeom>
        </p:spPr>
      </p:pic>
      <p:sp>
        <p:nvSpPr>
          <p:cNvPr id="8" name="TextBox 7">
            <a:extLst>
              <a:ext uri="{FF2B5EF4-FFF2-40B4-BE49-F238E27FC236}">
                <a16:creationId xmlns:a16="http://schemas.microsoft.com/office/drawing/2014/main" id="{F706ECFE-EA91-0E80-1410-D995C2D0CEBE}"/>
              </a:ext>
            </a:extLst>
          </p:cNvPr>
          <p:cNvSpPr txBox="1"/>
          <p:nvPr/>
        </p:nvSpPr>
        <p:spPr>
          <a:xfrm>
            <a:off x="0" y="436344"/>
            <a:ext cx="9747681" cy="523220"/>
          </a:xfrm>
          <a:prstGeom prst="rect">
            <a:avLst/>
          </a:prstGeom>
          <a:noFill/>
        </p:spPr>
        <p:txBody>
          <a:bodyPr wrap="square" rtlCol="0">
            <a:spAutoFit/>
          </a:bodyPr>
          <a:lstStyle/>
          <a:p>
            <a:pPr lvl="1"/>
            <a:r>
              <a:rPr lang="en-US" sz="2800" dirty="0">
                <a:latin typeface="Comic Sans MS" panose="030F0702030302020204" pitchFamily="66" charset="0"/>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479394" y="1322773"/>
            <a:ext cx="3660806" cy="2123851"/>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a:latin typeface="Comic Sans MS" panose="030F0702030302020204" pitchFamily="66" charset="0"/>
              </a:rPr>
              <a:t>After we add the partitions, we have to apply the operations to create them.</a:t>
            </a:r>
          </a:p>
          <a:p>
            <a:pPr marL="285750" indent="-285750">
              <a:lnSpc>
                <a:spcPct val="150000"/>
              </a:lnSpc>
              <a:buFont typeface="Courier New" panose="02070309020205020404" pitchFamily="49" charset="0"/>
              <a:buChar char="o"/>
            </a:pPr>
            <a:r>
              <a:rPr lang="en-US" dirty="0">
                <a:latin typeface="Comic Sans MS" panose="030F0702030302020204" pitchFamily="66" charset="0"/>
              </a:rPr>
              <a:t>After creation, the partitions will be ready to use.</a:t>
            </a:r>
          </a:p>
        </p:txBody>
      </p:sp>
    </p:spTree>
    <p:extLst>
      <p:ext uri="{BB962C8B-B14F-4D97-AF65-F5344CB8AC3E}">
        <p14:creationId xmlns:p14="http://schemas.microsoft.com/office/powerpoint/2010/main" val="662872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455743"/>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394728" y="1424373"/>
            <a:ext cx="4205180" cy="2954848"/>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Now we can see that two partitions are created.</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“New Partition #1” is ext4 format and it is used to store root files.</a:t>
            </a:r>
          </a:p>
          <a:p>
            <a:pPr marL="285750" indent="-285750">
              <a:lnSpc>
                <a:spcPct val="150000"/>
              </a:lnSpc>
              <a:buFont typeface="Courier New" panose="02070309020205020404" pitchFamily="49" charset="0"/>
              <a:buChar char="o"/>
              <a:defRPr/>
            </a:pPr>
            <a:r>
              <a:rPr lang="en-US" dirty="0">
                <a:solidFill>
                  <a:prstClr val="white"/>
                </a:solidFill>
                <a:latin typeface="Comic Sans MS" panose="030F0702030302020204" pitchFamily="66" charset="0"/>
              </a:rPr>
              <a:t>“New Partition #2” is fat32 format and it is used to store boot files.</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ndParaRPr>
          </a:p>
        </p:txBody>
      </p:sp>
      <p:pic>
        <p:nvPicPr>
          <p:cNvPr id="11" name="Picture 10">
            <a:extLst>
              <a:ext uri="{FF2B5EF4-FFF2-40B4-BE49-F238E27FC236}">
                <a16:creationId xmlns:a16="http://schemas.microsoft.com/office/drawing/2014/main" id="{7A3A6928-1ECF-21A6-BB3B-C77998516F8D}"/>
              </a:ext>
            </a:extLst>
          </p:cNvPr>
          <p:cNvPicPr>
            <a:picLocks noChangeAspect="1"/>
          </p:cNvPicPr>
          <p:nvPr/>
        </p:nvPicPr>
        <p:blipFill rotWithShape="1">
          <a:blip r:embed="rId3">
            <a:extLst>
              <a:ext uri="{28A0092B-C50C-407E-A947-70E740481C1C}">
                <a14:useLocalDpi xmlns:a14="http://schemas.microsoft.com/office/drawing/2010/main" val="0"/>
              </a:ext>
            </a:extLst>
          </a:blip>
          <a:srcRect l="10061" t="14461" b="5926"/>
          <a:stretch/>
        </p:blipFill>
        <p:spPr>
          <a:xfrm>
            <a:off x="4690533" y="1222899"/>
            <a:ext cx="7289678" cy="4412202"/>
          </a:xfrm>
          <a:prstGeom prst="rect">
            <a:avLst/>
          </a:prstGeom>
        </p:spPr>
      </p:pic>
    </p:spTree>
    <p:extLst>
      <p:ext uri="{BB962C8B-B14F-4D97-AF65-F5344CB8AC3E}">
        <p14:creationId xmlns:p14="http://schemas.microsoft.com/office/powerpoint/2010/main" val="2666659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455743"/>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394728" y="1424373"/>
            <a:ext cx="3715869" cy="1708353"/>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Now select the partitions and click erase and install.</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After this operations OS will start extracting files.</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3" name="Picture 2">
            <a:extLst>
              <a:ext uri="{FF2B5EF4-FFF2-40B4-BE49-F238E27FC236}">
                <a16:creationId xmlns:a16="http://schemas.microsoft.com/office/drawing/2014/main" id="{73C1E80B-BB41-2EFD-AD68-FBA6AE0D7CD6}"/>
              </a:ext>
            </a:extLst>
          </p:cNvPr>
          <p:cNvPicPr>
            <a:picLocks noChangeAspect="1"/>
          </p:cNvPicPr>
          <p:nvPr/>
        </p:nvPicPr>
        <p:blipFill rotWithShape="1">
          <a:blip r:embed="rId3">
            <a:extLst>
              <a:ext uri="{28A0092B-C50C-407E-A947-70E740481C1C}">
                <a14:useLocalDpi xmlns:a14="http://schemas.microsoft.com/office/drawing/2010/main" val="0"/>
              </a:ext>
            </a:extLst>
          </a:blip>
          <a:srcRect l="9271" t="12639" r="6667" b="11945"/>
          <a:stretch/>
        </p:blipFill>
        <p:spPr>
          <a:xfrm>
            <a:off x="4110597" y="842962"/>
            <a:ext cx="7686675" cy="5172076"/>
          </a:xfrm>
          <a:prstGeom prst="rect">
            <a:avLst/>
          </a:prstGeom>
        </p:spPr>
      </p:pic>
    </p:spTree>
    <p:extLst>
      <p:ext uri="{BB962C8B-B14F-4D97-AF65-F5344CB8AC3E}">
        <p14:creationId xmlns:p14="http://schemas.microsoft.com/office/powerpoint/2010/main" val="50073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35736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324034" y="1096048"/>
            <a:ext cx="4549806" cy="5032340"/>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After selecting partitions for root and boot the elementary OS will start extracting files from the iso file.</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After extraction of files, it will configure the system.</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After configuration of system, it will install the OS.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Once installation is done, it will prompt the user to restart or shutdown, if user doesn’t do anything it will automatically restart in 30 seconds.</a:t>
            </a:r>
          </a:p>
        </p:txBody>
      </p:sp>
      <p:pic>
        <p:nvPicPr>
          <p:cNvPr id="6" name="Picture 5">
            <a:extLst>
              <a:ext uri="{FF2B5EF4-FFF2-40B4-BE49-F238E27FC236}">
                <a16:creationId xmlns:a16="http://schemas.microsoft.com/office/drawing/2014/main" id="{3174DF9F-289E-D496-34E9-7430DE59419F}"/>
              </a:ext>
            </a:extLst>
          </p:cNvPr>
          <p:cNvPicPr>
            <a:picLocks noChangeAspect="1"/>
          </p:cNvPicPr>
          <p:nvPr/>
        </p:nvPicPr>
        <p:blipFill rotWithShape="1">
          <a:blip r:embed="rId3">
            <a:extLst>
              <a:ext uri="{28A0092B-C50C-407E-A947-70E740481C1C}">
                <a14:useLocalDpi xmlns:a14="http://schemas.microsoft.com/office/drawing/2010/main" val="0"/>
              </a:ext>
            </a:extLst>
          </a:blip>
          <a:srcRect l="10090" t="11302" r="4356" b="9026"/>
          <a:stretch/>
        </p:blipFill>
        <p:spPr>
          <a:xfrm>
            <a:off x="5012265" y="901279"/>
            <a:ext cx="7035801" cy="5055441"/>
          </a:xfrm>
          <a:prstGeom prst="rect">
            <a:avLst/>
          </a:prstGeom>
        </p:spPr>
      </p:pic>
    </p:spTree>
    <p:extLst>
      <p:ext uri="{BB962C8B-B14F-4D97-AF65-F5344CB8AC3E}">
        <p14:creationId xmlns:p14="http://schemas.microsoft.com/office/powerpoint/2010/main" val="2039091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23548" y="309486"/>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pic>
        <p:nvPicPr>
          <p:cNvPr id="6" name="Picture 5">
            <a:extLst>
              <a:ext uri="{FF2B5EF4-FFF2-40B4-BE49-F238E27FC236}">
                <a16:creationId xmlns:a16="http://schemas.microsoft.com/office/drawing/2014/main" id="{24ACC817-C428-3F11-5372-A9F209B3CB4E}"/>
              </a:ext>
            </a:extLst>
          </p:cNvPr>
          <p:cNvPicPr>
            <a:picLocks noChangeAspect="1"/>
          </p:cNvPicPr>
          <p:nvPr/>
        </p:nvPicPr>
        <p:blipFill rotWithShape="1">
          <a:blip r:embed="rId3">
            <a:extLst>
              <a:ext uri="{28A0092B-C50C-407E-A947-70E740481C1C}">
                <a14:useLocalDpi xmlns:a14="http://schemas.microsoft.com/office/drawing/2010/main" val="0"/>
              </a:ext>
            </a:extLst>
          </a:blip>
          <a:srcRect l="9623" t="9085" r="8154" b="11596"/>
          <a:stretch/>
        </p:blipFill>
        <p:spPr>
          <a:xfrm>
            <a:off x="4368800" y="1113250"/>
            <a:ext cx="7501468" cy="4749553"/>
          </a:xfrm>
          <a:prstGeom prst="rect">
            <a:avLst/>
          </a:prstGeom>
        </p:spPr>
      </p:pic>
      <p:sp>
        <p:nvSpPr>
          <p:cNvPr id="2" name="TextBox 1">
            <a:extLst>
              <a:ext uri="{FF2B5EF4-FFF2-40B4-BE49-F238E27FC236}">
                <a16:creationId xmlns:a16="http://schemas.microsoft.com/office/drawing/2014/main" id="{BB407165-99A4-A82C-8178-40B7C9E642A9}"/>
              </a:ext>
            </a:extLst>
          </p:cNvPr>
          <p:cNvSpPr txBox="1"/>
          <p:nvPr/>
        </p:nvSpPr>
        <p:spPr>
          <a:xfrm>
            <a:off x="431800" y="1320800"/>
            <a:ext cx="3759200" cy="2539350"/>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a:latin typeface="Comic Sans MS" panose="030F0702030302020204" pitchFamily="66" charset="0"/>
              </a:rPr>
              <a:t>Upon restarting, we need to create an account which is basically creating a user for the OS.</a:t>
            </a:r>
          </a:p>
          <a:p>
            <a:pPr marL="285750" indent="-285750">
              <a:lnSpc>
                <a:spcPct val="150000"/>
              </a:lnSpc>
              <a:buFont typeface="Courier New" panose="02070309020205020404" pitchFamily="49" charset="0"/>
              <a:buChar char="o"/>
            </a:pPr>
            <a:r>
              <a:rPr lang="en-US" dirty="0">
                <a:latin typeface="Comic Sans MS" panose="030F0702030302020204" pitchFamily="66" charset="0"/>
              </a:rPr>
              <a:t>This user will get administrator privileges.</a:t>
            </a:r>
          </a:p>
        </p:txBody>
      </p:sp>
    </p:spTree>
    <p:extLst>
      <p:ext uri="{BB962C8B-B14F-4D97-AF65-F5344CB8AC3E}">
        <p14:creationId xmlns:p14="http://schemas.microsoft.com/office/powerpoint/2010/main" val="1141494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23548" y="309486"/>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2" name="TextBox 1">
            <a:extLst>
              <a:ext uri="{FF2B5EF4-FFF2-40B4-BE49-F238E27FC236}">
                <a16:creationId xmlns:a16="http://schemas.microsoft.com/office/drawing/2014/main" id="{BB407165-99A4-A82C-8178-40B7C9E642A9}"/>
              </a:ext>
            </a:extLst>
          </p:cNvPr>
          <p:cNvSpPr txBox="1"/>
          <p:nvPr/>
        </p:nvSpPr>
        <p:spPr>
          <a:xfrm>
            <a:off x="689252" y="1320800"/>
            <a:ext cx="3759200" cy="877356"/>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Now we have to login using the password we created.</a:t>
            </a:r>
          </a:p>
        </p:txBody>
      </p:sp>
      <p:pic>
        <p:nvPicPr>
          <p:cNvPr id="7" name="Picture 6">
            <a:extLst>
              <a:ext uri="{FF2B5EF4-FFF2-40B4-BE49-F238E27FC236}">
                <a16:creationId xmlns:a16="http://schemas.microsoft.com/office/drawing/2014/main" id="{4FDD6890-FB35-E7DA-D429-3315BD0E46A9}"/>
              </a:ext>
            </a:extLst>
          </p:cNvPr>
          <p:cNvPicPr>
            <a:picLocks noChangeAspect="1"/>
          </p:cNvPicPr>
          <p:nvPr/>
        </p:nvPicPr>
        <p:blipFill rotWithShape="1">
          <a:blip r:embed="rId3"/>
          <a:srcRect l="553" t="816"/>
          <a:stretch/>
        </p:blipFill>
        <p:spPr>
          <a:xfrm>
            <a:off x="4879427" y="1042632"/>
            <a:ext cx="6243150" cy="4677057"/>
          </a:xfrm>
          <a:prstGeom prst="rect">
            <a:avLst/>
          </a:prstGeom>
        </p:spPr>
      </p:pic>
    </p:spTree>
    <p:extLst>
      <p:ext uri="{BB962C8B-B14F-4D97-AF65-F5344CB8AC3E}">
        <p14:creationId xmlns:p14="http://schemas.microsoft.com/office/powerpoint/2010/main" val="3889118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309448"/>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INSTALLATION</a:t>
            </a:r>
          </a:p>
        </p:txBody>
      </p:sp>
      <p:sp>
        <p:nvSpPr>
          <p:cNvPr id="9" name="TextBox 8">
            <a:extLst>
              <a:ext uri="{FF2B5EF4-FFF2-40B4-BE49-F238E27FC236}">
                <a16:creationId xmlns:a16="http://schemas.microsoft.com/office/drawing/2014/main" id="{EF703415-555E-24C7-D667-CB37DAE88D3E}"/>
              </a:ext>
            </a:extLst>
          </p:cNvPr>
          <p:cNvSpPr txBox="1"/>
          <p:nvPr/>
        </p:nvSpPr>
        <p:spPr>
          <a:xfrm>
            <a:off x="318526" y="1128039"/>
            <a:ext cx="3720073" cy="2954848"/>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After entering the password, we will be redirected to homepage of elementary OS with a welcome screen.</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With this we have successfully completed the installation of elementary OS.</a:t>
            </a:r>
          </a:p>
        </p:txBody>
      </p:sp>
      <p:pic>
        <p:nvPicPr>
          <p:cNvPr id="6" name="Picture 5">
            <a:extLst>
              <a:ext uri="{FF2B5EF4-FFF2-40B4-BE49-F238E27FC236}">
                <a16:creationId xmlns:a16="http://schemas.microsoft.com/office/drawing/2014/main" id="{1DF3873A-73DE-064E-C85E-49CA64024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465" y="1041400"/>
            <a:ext cx="7803121" cy="4809067"/>
          </a:xfrm>
          <a:prstGeom prst="rect">
            <a:avLst/>
          </a:prstGeom>
        </p:spPr>
      </p:pic>
    </p:spTree>
    <p:extLst>
      <p:ext uri="{BB962C8B-B14F-4D97-AF65-F5344CB8AC3E}">
        <p14:creationId xmlns:p14="http://schemas.microsoft.com/office/powerpoint/2010/main" val="2187717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4664" y="1122363"/>
            <a:ext cx="5486400" cy="2387600"/>
          </a:xfrm>
        </p:spPr>
        <p:txBody>
          <a:bodyPr>
            <a:normAutofit/>
          </a:bodyPr>
          <a:lstStyle/>
          <a:p>
            <a:r>
              <a:rPr lang="en-US" sz="4800" dirty="0">
                <a:latin typeface="Comic Sans MS" panose="030F0702030302020204" pitchFamily="66" charset="0"/>
              </a:rPr>
              <a:t>Features</a:t>
            </a:r>
          </a:p>
        </p:txBody>
      </p:sp>
      <p:pic>
        <p:nvPicPr>
          <p:cNvPr id="3" name="Picture 2">
            <a:extLst>
              <a:ext uri="{FF2B5EF4-FFF2-40B4-BE49-F238E27FC236}">
                <a16:creationId xmlns:a16="http://schemas.microsoft.com/office/drawing/2014/main" id="{98163599-8E39-6722-35C8-ED706861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105234"/>
            <a:ext cx="818948" cy="618972"/>
          </a:xfrm>
          <a:prstGeom prst="rect">
            <a:avLst/>
          </a:prstGeom>
        </p:spPr>
      </p:pic>
      <p:sp>
        <p:nvSpPr>
          <p:cNvPr id="5" name="Rectangle 4">
            <a:extLst>
              <a:ext uri="{FF2B5EF4-FFF2-40B4-BE49-F238E27FC236}">
                <a16:creationId xmlns:a16="http://schemas.microsoft.com/office/drawing/2014/main" id="{FC145AB9-203E-9E8A-7D41-107F577E3EED}"/>
              </a:ext>
            </a:extLst>
          </p:cNvPr>
          <p:cNvSpPr/>
          <p:nvPr/>
        </p:nvSpPr>
        <p:spPr>
          <a:xfrm>
            <a:off x="9170632" y="6143348"/>
            <a:ext cx="2809579" cy="523220"/>
          </a:xfrm>
          <a:prstGeom prst="rect">
            <a:avLst/>
          </a:prstGeom>
          <a:noFill/>
        </p:spPr>
        <p:txBody>
          <a:bodyPr wrap="square" lIns="91440" tIns="45720" rIns="91440" bIns="45720">
            <a:spAutoFit/>
          </a:bodyPr>
          <a:lstStyle/>
          <a:p>
            <a:pPr algn="ctr"/>
            <a:r>
              <a:rPr lang="en-US" sz="2800" dirty="0">
                <a:ln w="0"/>
                <a:solidFill>
                  <a:schemeClr val="accent4">
                    <a:lumMod val="60000"/>
                    <a:lumOff val="40000"/>
                  </a:schemeClr>
                </a:solidFill>
                <a:effectLst>
                  <a:reflection blurRad="6350" stA="53000" endA="300" endPos="35500" dir="5400000" sy="-90000" algn="bl" rotWithShape="0"/>
                </a:effectLst>
                <a:latin typeface="Ink Free" panose="03080402000500000000" pitchFamily="66" charset="0"/>
              </a:rPr>
              <a:t>E</a:t>
            </a:r>
            <a:r>
              <a:rPr lang="en-US" sz="2800" b="0" cap="none" spc="0" dirty="0">
                <a:ln w="0"/>
                <a:solidFill>
                  <a:schemeClr val="accent4">
                    <a:lumMod val="60000"/>
                    <a:lumOff val="40000"/>
                  </a:schemeClr>
                </a:solidFill>
                <a:effectLst>
                  <a:reflection blurRad="6350" stA="53000" endA="300" endPos="35500" dir="5400000" sy="-90000" algn="bl" rotWithShape="0"/>
                </a:effectLst>
                <a:latin typeface="Ink Free" panose="03080402000500000000" pitchFamily="66" charset="0"/>
              </a:rPr>
              <a:t>lementary OS</a:t>
            </a:r>
          </a:p>
        </p:txBody>
      </p:sp>
    </p:spTree>
    <p:extLst>
      <p:ext uri="{BB962C8B-B14F-4D97-AF65-F5344CB8AC3E}">
        <p14:creationId xmlns:p14="http://schemas.microsoft.com/office/powerpoint/2010/main" val="3525586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2" name="TextBox 1">
            <a:extLst>
              <a:ext uri="{FF2B5EF4-FFF2-40B4-BE49-F238E27FC236}">
                <a16:creationId xmlns:a16="http://schemas.microsoft.com/office/drawing/2014/main" id="{AE9D874A-A7C7-F50F-5B90-899A254A128F}"/>
              </a:ext>
            </a:extLst>
          </p:cNvPr>
          <p:cNvSpPr txBox="1"/>
          <p:nvPr/>
        </p:nvSpPr>
        <p:spPr>
          <a:xfrm>
            <a:off x="719091" y="479394"/>
            <a:ext cx="4545367" cy="584775"/>
          </a:xfrm>
          <a:prstGeom prst="rect">
            <a:avLst/>
          </a:prstGeom>
          <a:noFill/>
        </p:spPr>
        <p:txBody>
          <a:bodyPr wrap="square" rtlCol="0">
            <a:spAutoFit/>
          </a:bodyPr>
          <a:lstStyle/>
          <a:p>
            <a:r>
              <a:rPr lang="en-US" sz="3200" dirty="0">
                <a:latin typeface="Comic Sans MS" panose="030F0702030302020204" pitchFamily="66" charset="0"/>
              </a:rPr>
              <a:t>Why Elementary OS?</a:t>
            </a:r>
          </a:p>
        </p:txBody>
      </p:sp>
      <p:sp>
        <p:nvSpPr>
          <p:cNvPr id="3" name="TextBox 2">
            <a:extLst>
              <a:ext uri="{FF2B5EF4-FFF2-40B4-BE49-F238E27FC236}">
                <a16:creationId xmlns:a16="http://schemas.microsoft.com/office/drawing/2014/main" id="{CB041FE6-B5E9-DB94-8F72-1B0F8CCC25FB}"/>
              </a:ext>
            </a:extLst>
          </p:cNvPr>
          <p:cNvSpPr txBox="1"/>
          <p:nvPr/>
        </p:nvSpPr>
        <p:spPr>
          <a:xfrm>
            <a:off x="727969" y="1669002"/>
            <a:ext cx="8131945" cy="3909083"/>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2400" dirty="0">
                <a:solidFill>
                  <a:srgbClr val="DDDDDD"/>
                </a:solidFill>
                <a:latin typeface="Comic Sans MS" panose="030F0702030302020204" pitchFamily="66" charset="0"/>
              </a:rPr>
              <a:t>E</a:t>
            </a:r>
            <a:r>
              <a:rPr lang="en-US" sz="2400" i="0" dirty="0">
                <a:solidFill>
                  <a:srgbClr val="DDDDDD"/>
                </a:solidFill>
                <a:effectLst/>
                <a:latin typeface="Comic Sans MS" panose="030F0702030302020204" pitchFamily="66" charset="0"/>
              </a:rPr>
              <a:t>lementary OS Has a Clear Identity and Vision</a:t>
            </a:r>
          </a:p>
          <a:p>
            <a:pPr marL="285750" indent="-285750">
              <a:lnSpc>
                <a:spcPct val="150000"/>
              </a:lnSpc>
              <a:buFont typeface="Courier New" panose="02070309020205020404" pitchFamily="49" charset="0"/>
              <a:buChar char="o"/>
            </a:pPr>
            <a:r>
              <a:rPr lang="en-US" sz="2400" dirty="0">
                <a:solidFill>
                  <a:srgbClr val="DDDDDD"/>
                </a:solidFill>
                <a:latin typeface="Comic Sans MS" panose="030F0702030302020204" pitchFamily="66" charset="0"/>
              </a:rPr>
              <a:t>E</a:t>
            </a:r>
            <a:r>
              <a:rPr lang="en-US" sz="2400" i="0" dirty="0">
                <a:solidFill>
                  <a:srgbClr val="DDDDDD"/>
                </a:solidFill>
                <a:effectLst/>
                <a:latin typeface="Comic Sans MS" panose="030F0702030302020204" pitchFamily="66" charset="0"/>
              </a:rPr>
              <a:t>lementary OS Is Easy to Learn</a:t>
            </a:r>
          </a:p>
          <a:p>
            <a:pPr marL="285750" indent="-285750">
              <a:lnSpc>
                <a:spcPct val="150000"/>
              </a:lnSpc>
              <a:buFont typeface="Courier New" panose="02070309020205020404" pitchFamily="49" charset="0"/>
              <a:buChar char="o"/>
            </a:pPr>
            <a:r>
              <a:rPr lang="en-US" sz="2400" i="0" dirty="0">
                <a:solidFill>
                  <a:srgbClr val="DDDDDD"/>
                </a:solidFill>
                <a:effectLst/>
                <a:latin typeface="Comic Sans MS" panose="030F0702030302020204" pitchFamily="66" charset="0"/>
              </a:rPr>
              <a:t>The Interface Is Consistent</a:t>
            </a:r>
          </a:p>
          <a:p>
            <a:pPr marL="285750" indent="-285750">
              <a:lnSpc>
                <a:spcPct val="150000"/>
              </a:lnSpc>
              <a:buFont typeface="Courier New" panose="02070309020205020404" pitchFamily="49" charset="0"/>
              <a:buChar char="o"/>
            </a:pPr>
            <a:r>
              <a:rPr lang="en-US" sz="2400" i="0" dirty="0">
                <a:solidFill>
                  <a:srgbClr val="DDDDDD"/>
                </a:solidFill>
                <a:effectLst/>
                <a:latin typeface="Comic Sans MS" panose="030F0702030302020204" pitchFamily="66" charset="0"/>
              </a:rPr>
              <a:t>Easy Web Integration</a:t>
            </a:r>
          </a:p>
          <a:p>
            <a:pPr marL="285750" indent="-285750">
              <a:lnSpc>
                <a:spcPct val="150000"/>
              </a:lnSpc>
              <a:buFont typeface="Courier New" panose="02070309020205020404" pitchFamily="49" charset="0"/>
              <a:buChar char="o"/>
            </a:pPr>
            <a:r>
              <a:rPr lang="en-US" sz="2400" i="0" dirty="0">
                <a:solidFill>
                  <a:srgbClr val="DDDDDD"/>
                </a:solidFill>
                <a:effectLst/>
                <a:latin typeface="Comic Sans MS" panose="030F0702030302020204" pitchFamily="66" charset="0"/>
              </a:rPr>
              <a:t>A Panel That Adapts to Your Wallpaper</a:t>
            </a:r>
          </a:p>
          <a:p>
            <a:pPr marL="285750" indent="-285750">
              <a:lnSpc>
                <a:spcPct val="150000"/>
              </a:lnSpc>
              <a:buFont typeface="Courier New" panose="02070309020205020404" pitchFamily="49" charset="0"/>
              <a:buChar char="o"/>
            </a:pPr>
            <a:r>
              <a:rPr lang="en-US" sz="2400" i="0" dirty="0">
                <a:solidFill>
                  <a:srgbClr val="DDDDDD"/>
                </a:solidFill>
                <a:effectLst/>
                <a:latin typeface="Comic Sans MS" panose="030F0702030302020204" pitchFamily="66" charset="0"/>
              </a:rPr>
              <a:t>Picture-in-Picture Mode</a:t>
            </a:r>
          </a:p>
          <a:p>
            <a:pPr marL="285750" indent="-285750">
              <a:lnSpc>
                <a:spcPct val="150000"/>
              </a:lnSpc>
              <a:buFont typeface="Courier New" panose="02070309020205020404" pitchFamily="49" charset="0"/>
              <a:buChar char="o"/>
            </a:pPr>
            <a:r>
              <a:rPr lang="en-US" sz="2400" dirty="0">
                <a:solidFill>
                  <a:srgbClr val="DDDDDD"/>
                </a:solidFill>
                <a:latin typeface="Comic Sans MS" panose="030F0702030302020204" pitchFamily="66" charset="0"/>
              </a:rPr>
              <a:t>GNOME 2 for GUI and terminal for CLI</a:t>
            </a:r>
          </a:p>
        </p:txBody>
      </p:sp>
      <p:pic>
        <p:nvPicPr>
          <p:cNvPr id="6" name="Picture 5">
            <a:extLst>
              <a:ext uri="{FF2B5EF4-FFF2-40B4-BE49-F238E27FC236}">
                <a16:creationId xmlns:a16="http://schemas.microsoft.com/office/drawing/2014/main" id="{944033F6-B26D-906A-2F2F-E30EC971F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843" y="571582"/>
            <a:ext cx="2809578" cy="2809578"/>
          </a:xfrm>
          <a:prstGeom prst="rect">
            <a:avLst/>
          </a:prstGeom>
        </p:spPr>
      </p:pic>
      <p:pic>
        <p:nvPicPr>
          <p:cNvPr id="10" name="Picture 9">
            <a:extLst>
              <a:ext uri="{FF2B5EF4-FFF2-40B4-BE49-F238E27FC236}">
                <a16:creationId xmlns:a16="http://schemas.microsoft.com/office/drawing/2014/main" id="{52E45ACC-C5EA-1A5A-7C43-00C9B279A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651" y="3311167"/>
            <a:ext cx="2188788" cy="2650150"/>
          </a:xfrm>
          <a:prstGeom prst="rect">
            <a:avLst/>
          </a:prstGeom>
        </p:spPr>
      </p:pic>
    </p:spTree>
    <p:extLst>
      <p:ext uri="{BB962C8B-B14F-4D97-AF65-F5344CB8AC3E}">
        <p14:creationId xmlns:p14="http://schemas.microsoft.com/office/powerpoint/2010/main" val="483691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35736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MULTI TASKING</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EF703415-555E-24C7-D667-CB37DAE88D3E}"/>
              </a:ext>
            </a:extLst>
          </p:cNvPr>
          <p:cNvSpPr txBox="1"/>
          <p:nvPr/>
        </p:nvSpPr>
        <p:spPr>
          <a:xfrm>
            <a:off x="479394" y="1340528"/>
            <a:ext cx="3994952" cy="3785845"/>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It helps to navigate to the required tab.</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Also we can clearly have a look at all the tabs which we are using.</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We can create a new desktop and work on it by keeping these applications open in previous desktop.</a:t>
            </a:r>
          </a:p>
        </p:txBody>
      </p:sp>
      <p:pic>
        <p:nvPicPr>
          <p:cNvPr id="3" name="Picture 2">
            <a:extLst>
              <a:ext uri="{FF2B5EF4-FFF2-40B4-BE49-F238E27FC236}">
                <a16:creationId xmlns:a16="http://schemas.microsoft.com/office/drawing/2014/main" id="{0DBA6110-AD83-3112-49E9-F8597F203F2B}"/>
              </a:ext>
            </a:extLst>
          </p:cNvPr>
          <p:cNvPicPr>
            <a:picLocks noChangeAspect="1"/>
          </p:cNvPicPr>
          <p:nvPr/>
        </p:nvPicPr>
        <p:blipFill rotWithShape="1">
          <a:blip r:embed="rId3">
            <a:extLst>
              <a:ext uri="{28A0092B-C50C-407E-A947-70E740481C1C}">
                <a14:useLocalDpi xmlns:a14="http://schemas.microsoft.com/office/drawing/2010/main" val="0"/>
              </a:ext>
            </a:extLst>
          </a:blip>
          <a:srcRect l="1585" t="7208" r="4822" b="9849"/>
          <a:stretch/>
        </p:blipFill>
        <p:spPr>
          <a:xfrm>
            <a:off x="4262557" y="994299"/>
            <a:ext cx="7717654" cy="4523173"/>
          </a:xfrm>
          <a:prstGeom prst="rect">
            <a:avLst/>
          </a:prstGeom>
        </p:spPr>
      </p:pic>
    </p:spTree>
    <p:extLst>
      <p:ext uri="{BB962C8B-B14F-4D97-AF65-F5344CB8AC3E}">
        <p14:creationId xmlns:p14="http://schemas.microsoft.com/office/powerpoint/2010/main" val="197988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D8253-04CE-2D90-A29A-F43FC08DF303}"/>
              </a:ext>
            </a:extLst>
          </p:cNvPr>
          <p:cNvSpPr txBox="1">
            <a:spLocks/>
          </p:cNvSpPr>
          <p:nvPr/>
        </p:nvSpPr>
        <p:spPr>
          <a:xfrm>
            <a:off x="4941672" y="1185547"/>
            <a:ext cx="5528244" cy="970450"/>
          </a:xfrm>
          <a:prstGeom prst="rect">
            <a:avLst/>
          </a:prstGeom>
          <a:effectLst/>
        </p:spPr>
        <p:txBody>
          <a:bodyPr vert="horz" lIns="91440" tIns="45720" rIns="91440" bIns="45720" rtlCol="0" anchor="b">
            <a:normAutofit fontScale="85000" lnSpcReduction="10000"/>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latin typeface="Comic Sans MS" panose="030F0702030302020204" pitchFamily="66" charset="0"/>
              </a:rPr>
              <a:t>Table Of Contents</a:t>
            </a:r>
            <a:r>
              <a:rPr lang="en-US" sz="4000" dirty="0"/>
              <a:t>	</a:t>
            </a:r>
          </a:p>
        </p:txBody>
      </p:sp>
      <p:sp>
        <p:nvSpPr>
          <p:cNvPr id="3" name="Content Placeholder 2">
            <a:extLst>
              <a:ext uri="{FF2B5EF4-FFF2-40B4-BE49-F238E27FC236}">
                <a16:creationId xmlns:a16="http://schemas.microsoft.com/office/drawing/2014/main" id="{903B5393-5A27-EEB4-868A-854BC2FBC19B}"/>
              </a:ext>
            </a:extLst>
          </p:cNvPr>
          <p:cNvSpPr txBox="1">
            <a:spLocks/>
          </p:cNvSpPr>
          <p:nvPr/>
        </p:nvSpPr>
        <p:spPr>
          <a:xfrm>
            <a:off x="5305656" y="2478285"/>
            <a:ext cx="5294282" cy="3496387"/>
          </a:xfrm>
          <a:prstGeom prst="rect">
            <a:avLst/>
          </a:prstGeom>
        </p:spPr>
        <p:txBody>
          <a:bodyPr vert="horz" lIns="91440" tIns="45720" rIns="91440" bIns="45720" rtlCol="0" anchor="t">
            <a:normAutofit fontScale="92500" lnSpcReduction="10000"/>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gn="l">
              <a:buFont typeface="Wingdings" panose="05000000000000000000" pitchFamily="2" charset="2"/>
              <a:buChar char="q"/>
            </a:pPr>
            <a:r>
              <a:rPr lang="en-US" sz="2400" dirty="0">
                <a:latin typeface="Comic Sans MS" panose="030F0702030302020204" pitchFamily="66" charset="0"/>
              </a:rPr>
              <a:t>Introduction</a:t>
            </a:r>
          </a:p>
          <a:p>
            <a:pPr algn="l">
              <a:buFont typeface="Wingdings" panose="05000000000000000000" pitchFamily="2" charset="2"/>
              <a:buChar char="q"/>
            </a:pPr>
            <a:r>
              <a:rPr lang="en-US" sz="2400" dirty="0">
                <a:latin typeface="Comic Sans MS" panose="030F0702030302020204" pitchFamily="66" charset="0"/>
              </a:rPr>
              <a:t>Installation </a:t>
            </a:r>
            <a:r>
              <a:rPr lang="en-US" sz="1400" dirty="0">
                <a:latin typeface="Comic Sans MS" panose="030F0702030302020204" pitchFamily="66" charset="0"/>
              </a:rPr>
              <a:t>(DUAL BOOT)</a:t>
            </a:r>
          </a:p>
          <a:p>
            <a:pPr algn="l">
              <a:buFont typeface="Wingdings" panose="05000000000000000000" pitchFamily="2" charset="2"/>
              <a:buChar char="q"/>
            </a:pPr>
            <a:r>
              <a:rPr lang="en-US" sz="2400" dirty="0">
                <a:latin typeface="Comic Sans MS" panose="030F0702030302020204" pitchFamily="66" charset="0"/>
              </a:rPr>
              <a:t>Features</a:t>
            </a:r>
          </a:p>
          <a:p>
            <a:pPr algn="l">
              <a:buFont typeface="Wingdings" panose="05000000000000000000" pitchFamily="2" charset="2"/>
              <a:buChar char="q"/>
            </a:pPr>
            <a:r>
              <a:rPr lang="en-US" sz="2400" dirty="0">
                <a:latin typeface="Comic Sans MS" panose="030F0702030302020204" pitchFamily="66" charset="0"/>
              </a:rPr>
              <a:t>System Calls</a:t>
            </a:r>
          </a:p>
          <a:p>
            <a:pPr algn="l">
              <a:buFont typeface="Wingdings" panose="05000000000000000000" pitchFamily="2" charset="2"/>
              <a:buChar char="q"/>
            </a:pPr>
            <a:r>
              <a:rPr lang="en-US" sz="2400" dirty="0">
                <a:latin typeface="Comic Sans MS" panose="030F0702030302020204" pitchFamily="66" charset="0"/>
              </a:rPr>
              <a:t>File System Calls</a:t>
            </a:r>
          </a:p>
          <a:p>
            <a:pPr algn="l">
              <a:buFont typeface="Wingdings" panose="05000000000000000000" pitchFamily="2" charset="2"/>
              <a:buChar char="q"/>
            </a:pPr>
            <a:r>
              <a:rPr lang="en-US" sz="2400" dirty="0">
                <a:latin typeface="Comic Sans MS" panose="030F0702030302020204" pitchFamily="66" charset="0"/>
              </a:rPr>
              <a:t>Directory System Calls</a:t>
            </a:r>
          </a:p>
          <a:p>
            <a:pPr algn="l">
              <a:buFont typeface="Wingdings" panose="05000000000000000000" pitchFamily="2" charset="2"/>
              <a:buChar char="q"/>
            </a:pPr>
            <a:r>
              <a:rPr lang="en-US" sz="2400" dirty="0">
                <a:latin typeface="Comic Sans MS" panose="030F0702030302020204" pitchFamily="66" charset="0"/>
              </a:rPr>
              <a:t>Process System Calls</a:t>
            </a:r>
          </a:p>
          <a:p>
            <a:pPr algn="l">
              <a:buFont typeface="Wingdings" panose="05000000000000000000" pitchFamily="2" charset="2"/>
              <a:buChar char="q"/>
            </a:pPr>
            <a:r>
              <a:rPr lang="en-US" sz="2400" dirty="0">
                <a:latin typeface="Comic Sans MS" panose="030F0702030302020204" pitchFamily="66" charset="0"/>
              </a:rPr>
              <a:t>Scheduling algorithms</a:t>
            </a:r>
          </a:p>
        </p:txBody>
      </p:sp>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algn="ctr"/>
            <a:r>
              <a:rPr lang="en-US" sz="2800" dirty="0">
                <a:ln w="0"/>
                <a:solidFill>
                  <a:schemeClr val="accent2"/>
                </a:solidFill>
                <a:effectLst>
                  <a:reflection blurRad="6350" stA="53000" endA="300" endPos="35500" dir="5400000" sy="-90000" algn="bl" rotWithShape="0"/>
                </a:effectLst>
                <a:latin typeface="Ink Free" panose="03080402000500000000" pitchFamily="66" charset="0"/>
              </a:rPr>
              <a:t>E</a:t>
            </a:r>
            <a:r>
              <a:rPr lang="en-US" sz="2800" b="0" cap="none" spc="0" dirty="0">
                <a:ln w="0"/>
                <a:solidFill>
                  <a:schemeClr val="accent2"/>
                </a:solidFill>
                <a:effectLst>
                  <a:reflection blurRad="6350" stA="53000" endA="300" endPos="35500" dir="5400000" sy="-90000" algn="bl" rotWithShape="0"/>
                </a:effectLst>
                <a:latin typeface="Ink Free" panose="03080402000500000000" pitchFamily="66" charset="0"/>
              </a:rPr>
              <a:t>lementary OS</a:t>
            </a:r>
          </a:p>
        </p:txBody>
      </p:sp>
      <p:pic>
        <p:nvPicPr>
          <p:cNvPr id="6" name="Picture 5">
            <a:extLst>
              <a:ext uri="{FF2B5EF4-FFF2-40B4-BE49-F238E27FC236}">
                <a16:creationId xmlns:a16="http://schemas.microsoft.com/office/drawing/2014/main" id="{5B8B7BB3-04E9-07C9-FA7D-EF3D0FE4F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96356"/>
            <a:ext cx="818948" cy="618972"/>
          </a:xfrm>
          <a:prstGeom prst="rect">
            <a:avLst/>
          </a:prstGeom>
        </p:spPr>
      </p:pic>
    </p:spTree>
    <p:extLst>
      <p:ext uri="{BB962C8B-B14F-4D97-AF65-F5344CB8AC3E}">
        <p14:creationId xmlns:p14="http://schemas.microsoft.com/office/powerpoint/2010/main" val="377478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299657"/>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APPLICATION MANAGER</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EF703415-555E-24C7-D667-CB37DAE88D3E}"/>
              </a:ext>
            </a:extLst>
          </p:cNvPr>
          <p:cNvSpPr txBox="1"/>
          <p:nvPr/>
        </p:nvSpPr>
        <p:spPr>
          <a:xfrm>
            <a:off x="399494" y="1119815"/>
            <a:ext cx="4163627" cy="2954848"/>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Interactive application manager where we can navigate through applications easily and select it from the list.</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We can also add frequently using applications to the dock panel and directly access them.</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ndParaRPr>
          </a:p>
        </p:txBody>
      </p:sp>
      <p:pic>
        <p:nvPicPr>
          <p:cNvPr id="6" name="Picture 5">
            <a:extLst>
              <a:ext uri="{FF2B5EF4-FFF2-40B4-BE49-F238E27FC236}">
                <a16:creationId xmlns:a16="http://schemas.microsoft.com/office/drawing/2014/main" id="{418252FF-D862-FEEB-FA66-6B31874B4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079" y="958170"/>
            <a:ext cx="7699899" cy="5049884"/>
          </a:xfrm>
          <a:prstGeom prst="rect">
            <a:avLst/>
          </a:prstGeom>
        </p:spPr>
      </p:pic>
    </p:spTree>
    <p:extLst>
      <p:ext uri="{BB962C8B-B14F-4D97-AF65-F5344CB8AC3E}">
        <p14:creationId xmlns:p14="http://schemas.microsoft.com/office/powerpoint/2010/main" val="2101514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690274"/>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DESKTOP</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EF703415-555E-24C7-D667-CB37DAE88D3E}"/>
              </a:ext>
            </a:extLst>
          </p:cNvPr>
          <p:cNvSpPr txBox="1"/>
          <p:nvPr/>
        </p:nvSpPr>
        <p:spPr>
          <a:xfrm>
            <a:off x="275206" y="1384916"/>
            <a:ext cx="3648723" cy="2539350"/>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User interactive and friendly looking desktop which resembles mac OS.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Interactive dock panel and notifications and other icons at the header.</a:t>
            </a:r>
          </a:p>
        </p:txBody>
      </p:sp>
      <p:pic>
        <p:nvPicPr>
          <p:cNvPr id="3" name="Picture 2">
            <a:extLst>
              <a:ext uri="{FF2B5EF4-FFF2-40B4-BE49-F238E27FC236}">
                <a16:creationId xmlns:a16="http://schemas.microsoft.com/office/drawing/2014/main" id="{E9937579-E043-3B5A-E2FC-CC7BFCDF7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9" y="725505"/>
            <a:ext cx="8138299" cy="5435599"/>
          </a:xfrm>
          <a:prstGeom prst="rect">
            <a:avLst/>
          </a:prstGeom>
        </p:spPr>
      </p:pic>
    </p:spTree>
    <p:extLst>
      <p:ext uri="{BB962C8B-B14F-4D97-AF65-F5344CB8AC3E}">
        <p14:creationId xmlns:p14="http://schemas.microsoft.com/office/powerpoint/2010/main" val="3505473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71022" y="35736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NOTEPAD NEXT</a:t>
            </a:r>
          </a:p>
        </p:txBody>
      </p:sp>
      <p:sp>
        <p:nvSpPr>
          <p:cNvPr id="9" name="TextBox 8">
            <a:extLst>
              <a:ext uri="{FF2B5EF4-FFF2-40B4-BE49-F238E27FC236}">
                <a16:creationId xmlns:a16="http://schemas.microsoft.com/office/drawing/2014/main" id="{EF703415-555E-24C7-D667-CB37DAE88D3E}"/>
              </a:ext>
            </a:extLst>
          </p:cNvPr>
          <p:cNvSpPr txBox="1"/>
          <p:nvPr/>
        </p:nvSpPr>
        <p:spPr>
          <a:xfrm>
            <a:off x="479394" y="1322773"/>
            <a:ext cx="4030462" cy="2954848"/>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Same as compared to Notepad++ in windows.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Helps us to write and code conveniently by providing appropriate spaces and by highlighting different types of functions.</a:t>
            </a:r>
          </a:p>
        </p:txBody>
      </p:sp>
      <p:pic>
        <p:nvPicPr>
          <p:cNvPr id="6" name="Picture 5">
            <a:extLst>
              <a:ext uri="{FF2B5EF4-FFF2-40B4-BE49-F238E27FC236}">
                <a16:creationId xmlns:a16="http://schemas.microsoft.com/office/drawing/2014/main" id="{6609836E-9703-7C2E-D509-FD271598898C}"/>
              </a:ext>
            </a:extLst>
          </p:cNvPr>
          <p:cNvPicPr>
            <a:picLocks noChangeAspect="1"/>
          </p:cNvPicPr>
          <p:nvPr/>
        </p:nvPicPr>
        <p:blipFill>
          <a:blip r:embed="rId3"/>
          <a:stretch>
            <a:fillRect/>
          </a:stretch>
        </p:blipFill>
        <p:spPr>
          <a:xfrm>
            <a:off x="4662174" y="985422"/>
            <a:ext cx="7120352" cy="5015204"/>
          </a:xfrm>
          <a:prstGeom prst="rect">
            <a:avLst/>
          </a:prstGeom>
        </p:spPr>
      </p:pic>
    </p:spTree>
    <p:extLst>
      <p:ext uri="{BB962C8B-B14F-4D97-AF65-F5344CB8AC3E}">
        <p14:creationId xmlns:p14="http://schemas.microsoft.com/office/powerpoint/2010/main" val="919990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42043" y="339605"/>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GRAPHIC CARD</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EF703415-555E-24C7-D667-CB37DAE88D3E}"/>
              </a:ext>
            </a:extLst>
          </p:cNvPr>
          <p:cNvSpPr txBox="1"/>
          <p:nvPr/>
        </p:nvSpPr>
        <p:spPr>
          <a:xfrm>
            <a:off x="506026" y="1340528"/>
            <a:ext cx="3799643" cy="2539350"/>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NVIDIA graphic card enables users to play games etc.,</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This will also system display performance by allocating graphics part to NVIDIA driver.</a:t>
            </a:r>
          </a:p>
        </p:txBody>
      </p:sp>
      <p:pic>
        <p:nvPicPr>
          <p:cNvPr id="3" name="Picture 2">
            <a:extLst>
              <a:ext uri="{FF2B5EF4-FFF2-40B4-BE49-F238E27FC236}">
                <a16:creationId xmlns:a16="http://schemas.microsoft.com/office/drawing/2014/main" id="{1E027763-2F61-92A5-C28A-A23F8D9A23F2}"/>
              </a:ext>
            </a:extLst>
          </p:cNvPr>
          <p:cNvPicPr>
            <a:picLocks noChangeAspect="1"/>
          </p:cNvPicPr>
          <p:nvPr/>
        </p:nvPicPr>
        <p:blipFill>
          <a:blip r:embed="rId3"/>
          <a:stretch>
            <a:fillRect/>
          </a:stretch>
        </p:blipFill>
        <p:spPr>
          <a:xfrm>
            <a:off x="4515283" y="735278"/>
            <a:ext cx="6678549" cy="5274007"/>
          </a:xfrm>
          <a:prstGeom prst="rect">
            <a:avLst/>
          </a:prstGeom>
        </p:spPr>
      </p:pic>
    </p:spTree>
    <p:extLst>
      <p:ext uri="{BB962C8B-B14F-4D97-AF65-F5344CB8AC3E}">
        <p14:creationId xmlns:p14="http://schemas.microsoft.com/office/powerpoint/2010/main" val="3248378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71022" y="357134"/>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SYSTEM SETTINGS</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EF703415-555E-24C7-D667-CB37DAE88D3E}"/>
              </a:ext>
            </a:extLst>
          </p:cNvPr>
          <p:cNvSpPr txBox="1"/>
          <p:nvPr/>
        </p:nvSpPr>
        <p:spPr>
          <a:xfrm>
            <a:off x="442609" y="1141737"/>
            <a:ext cx="3676630" cy="2539350"/>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Interactive system settings and easy go through required settings.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All kinds of settings can be navigated through simple and understandable format menu.</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ndParaRPr>
          </a:p>
        </p:txBody>
      </p:sp>
      <p:pic>
        <p:nvPicPr>
          <p:cNvPr id="6" name="Picture 5">
            <a:extLst>
              <a:ext uri="{FF2B5EF4-FFF2-40B4-BE49-F238E27FC236}">
                <a16:creationId xmlns:a16="http://schemas.microsoft.com/office/drawing/2014/main" id="{EE4F80B3-AA54-7122-D0A2-9BF33659B7E4}"/>
              </a:ext>
            </a:extLst>
          </p:cNvPr>
          <p:cNvPicPr>
            <a:picLocks noChangeAspect="1"/>
          </p:cNvPicPr>
          <p:nvPr/>
        </p:nvPicPr>
        <p:blipFill rotWithShape="1">
          <a:blip r:embed="rId3"/>
          <a:srcRect t="394" b="-1"/>
          <a:stretch/>
        </p:blipFill>
        <p:spPr>
          <a:xfrm>
            <a:off x="4012707" y="880355"/>
            <a:ext cx="7967504" cy="5245237"/>
          </a:xfrm>
          <a:prstGeom prst="rect">
            <a:avLst/>
          </a:prstGeom>
        </p:spPr>
      </p:pic>
    </p:spTree>
    <p:extLst>
      <p:ext uri="{BB962C8B-B14F-4D97-AF65-F5344CB8AC3E}">
        <p14:creationId xmlns:p14="http://schemas.microsoft.com/office/powerpoint/2010/main" val="3768405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289087"/>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APP CENTER</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EF703415-555E-24C7-D667-CB37DAE88D3E}"/>
              </a:ext>
            </a:extLst>
          </p:cNvPr>
          <p:cNvSpPr txBox="1"/>
          <p:nvPr/>
        </p:nvSpPr>
        <p:spPr>
          <a:xfrm>
            <a:off x="479394" y="1322773"/>
            <a:ext cx="3239010" cy="2954848"/>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App store where we can download all kinds of apps required for our uses.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Most of windows OS apps will also be available as non-curated apps, so we can install them.</a:t>
            </a:r>
          </a:p>
        </p:txBody>
      </p:sp>
      <p:pic>
        <p:nvPicPr>
          <p:cNvPr id="6" name="Picture 5">
            <a:extLst>
              <a:ext uri="{FF2B5EF4-FFF2-40B4-BE49-F238E27FC236}">
                <a16:creationId xmlns:a16="http://schemas.microsoft.com/office/drawing/2014/main" id="{61E87E1A-3EF1-8BAB-BE94-7F577CF39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404" y="698871"/>
            <a:ext cx="8358187" cy="5346822"/>
          </a:xfrm>
          <a:prstGeom prst="rect">
            <a:avLst/>
          </a:prstGeom>
        </p:spPr>
      </p:pic>
    </p:spTree>
    <p:extLst>
      <p:ext uri="{BB962C8B-B14F-4D97-AF65-F5344CB8AC3E}">
        <p14:creationId xmlns:p14="http://schemas.microsoft.com/office/powerpoint/2010/main" val="1024909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206143" y="6265099"/>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71021" y="224477"/>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SYNAPTIC PACKAGE MANAGER</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EF703415-555E-24C7-D667-CB37DAE88D3E}"/>
              </a:ext>
            </a:extLst>
          </p:cNvPr>
          <p:cNvSpPr txBox="1"/>
          <p:nvPr/>
        </p:nvSpPr>
        <p:spPr>
          <a:xfrm>
            <a:off x="479393" y="1322773"/>
            <a:ext cx="3968319" cy="1708353"/>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Synaptic package manager has all kinds of language packages.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With this we can install required packages in our OS.</a:t>
            </a:r>
          </a:p>
        </p:txBody>
      </p:sp>
      <p:pic>
        <p:nvPicPr>
          <p:cNvPr id="6" name="Picture 5">
            <a:extLst>
              <a:ext uri="{FF2B5EF4-FFF2-40B4-BE49-F238E27FC236}">
                <a16:creationId xmlns:a16="http://schemas.microsoft.com/office/drawing/2014/main" id="{F996D12C-D793-A698-E7A9-35EFB43934C8}"/>
              </a:ext>
            </a:extLst>
          </p:cNvPr>
          <p:cNvPicPr>
            <a:picLocks noChangeAspect="1"/>
          </p:cNvPicPr>
          <p:nvPr/>
        </p:nvPicPr>
        <p:blipFill>
          <a:blip r:embed="rId3"/>
          <a:stretch>
            <a:fillRect/>
          </a:stretch>
        </p:blipFill>
        <p:spPr>
          <a:xfrm>
            <a:off x="4609200" y="711466"/>
            <a:ext cx="7173326" cy="5468113"/>
          </a:xfrm>
          <a:prstGeom prst="rect">
            <a:avLst/>
          </a:prstGeom>
        </p:spPr>
      </p:pic>
    </p:spTree>
    <p:extLst>
      <p:ext uri="{BB962C8B-B14F-4D97-AF65-F5344CB8AC3E}">
        <p14:creationId xmlns:p14="http://schemas.microsoft.com/office/powerpoint/2010/main" val="4038128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186431" y="426549"/>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DISKS</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EF703415-555E-24C7-D667-CB37DAE88D3E}"/>
              </a:ext>
            </a:extLst>
          </p:cNvPr>
          <p:cNvSpPr txBox="1"/>
          <p:nvPr/>
        </p:nvSpPr>
        <p:spPr>
          <a:xfrm>
            <a:off x="479393" y="1322773"/>
            <a:ext cx="4167911" cy="2539350"/>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Disks application manages all the disks available in the HDD or SSD of system.</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We can </a:t>
            </a:r>
            <a:r>
              <a:rPr lang="en-US" dirty="0">
                <a:solidFill>
                  <a:prstClr val="white"/>
                </a:solidFill>
                <a:latin typeface="Comic Sans MS" panose="030F0702030302020204" pitchFamily="66" charset="0"/>
              </a:rPr>
              <a:t>do operations like format, delete and check permissions and mount with this application.</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ndParaRPr>
          </a:p>
        </p:txBody>
      </p:sp>
      <p:pic>
        <p:nvPicPr>
          <p:cNvPr id="3" name="Picture 2">
            <a:extLst>
              <a:ext uri="{FF2B5EF4-FFF2-40B4-BE49-F238E27FC236}">
                <a16:creationId xmlns:a16="http://schemas.microsoft.com/office/drawing/2014/main" id="{844BA618-5D16-13F4-4E61-424CE0784CDE}"/>
              </a:ext>
            </a:extLst>
          </p:cNvPr>
          <p:cNvPicPr>
            <a:picLocks noChangeAspect="1"/>
          </p:cNvPicPr>
          <p:nvPr/>
        </p:nvPicPr>
        <p:blipFill>
          <a:blip r:embed="rId3"/>
          <a:stretch>
            <a:fillRect/>
          </a:stretch>
        </p:blipFill>
        <p:spPr>
          <a:xfrm>
            <a:off x="4647305" y="890233"/>
            <a:ext cx="7135221" cy="5077534"/>
          </a:xfrm>
          <a:prstGeom prst="rect">
            <a:avLst/>
          </a:prstGeom>
        </p:spPr>
      </p:pic>
    </p:spTree>
    <p:extLst>
      <p:ext uri="{BB962C8B-B14F-4D97-AF65-F5344CB8AC3E}">
        <p14:creationId xmlns:p14="http://schemas.microsoft.com/office/powerpoint/2010/main" val="1138290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219256" y="6249881"/>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7">
            <a:extLst>
              <a:ext uri="{FF2B5EF4-FFF2-40B4-BE49-F238E27FC236}">
                <a16:creationId xmlns:a16="http://schemas.microsoft.com/office/drawing/2014/main" id="{F706ECFE-EA91-0E80-1410-D995C2D0CEBE}"/>
              </a:ext>
            </a:extLst>
          </p:cNvPr>
          <p:cNvSpPr txBox="1"/>
          <p:nvPr/>
        </p:nvSpPr>
        <p:spPr>
          <a:xfrm>
            <a:off x="0" y="286340"/>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SYSTEM MONITOR</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EF703415-555E-24C7-D667-CB37DAE88D3E}"/>
              </a:ext>
            </a:extLst>
          </p:cNvPr>
          <p:cNvSpPr txBox="1"/>
          <p:nvPr/>
        </p:nvSpPr>
        <p:spPr>
          <a:xfrm>
            <a:off x="280719" y="1248725"/>
            <a:ext cx="4110361" cy="3370346"/>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System monitor displays current CPU usage for each core.</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rPr>
              <a:t>It also shows memory usage and internet usage.</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dirty="0">
                <a:solidFill>
                  <a:prstClr val="white"/>
                </a:solidFill>
                <a:latin typeface="Comic Sans MS" panose="030F0702030302020204" pitchFamily="66" charset="0"/>
              </a:rPr>
              <a:t>We can also view the running processes and file system by clicking those options at the top.</a:t>
            </a: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ndParaRP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ndParaRPr>
          </a:p>
        </p:txBody>
      </p:sp>
      <p:pic>
        <p:nvPicPr>
          <p:cNvPr id="3" name="Picture 2">
            <a:extLst>
              <a:ext uri="{FF2B5EF4-FFF2-40B4-BE49-F238E27FC236}">
                <a16:creationId xmlns:a16="http://schemas.microsoft.com/office/drawing/2014/main" id="{20B3C6C6-4BD2-3E2F-5145-437924CCA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080" y="725505"/>
            <a:ext cx="7637755" cy="5417843"/>
          </a:xfrm>
          <a:prstGeom prst="rect">
            <a:avLst/>
          </a:prstGeom>
        </p:spPr>
      </p:pic>
    </p:spTree>
    <p:extLst>
      <p:ext uri="{BB962C8B-B14F-4D97-AF65-F5344CB8AC3E}">
        <p14:creationId xmlns:p14="http://schemas.microsoft.com/office/powerpoint/2010/main" val="614679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4664" y="1122363"/>
            <a:ext cx="5486400" cy="2387600"/>
          </a:xfrm>
        </p:spPr>
        <p:txBody>
          <a:bodyPr>
            <a:normAutofit/>
          </a:bodyPr>
          <a:lstStyle/>
          <a:p>
            <a:r>
              <a:rPr lang="en-US" sz="4800" dirty="0">
                <a:latin typeface="Comic Sans MS" panose="030F0702030302020204" pitchFamily="66" charset="0"/>
              </a:rPr>
              <a:t>System calls</a:t>
            </a:r>
          </a:p>
        </p:txBody>
      </p:sp>
      <p:pic>
        <p:nvPicPr>
          <p:cNvPr id="3" name="Picture 2">
            <a:extLst>
              <a:ext uri="{FF2B5EF4-FFF2-40B4-BE49-F238E27FC236}">
                <a16:creationId xmlns:a16="http://schemas.microsoft.com/office/drawing/2014/main" id="{98163599-8E39-6722-35C8-ED706861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105234"/>
            <a:ext cx="818948" cy="618972"/>
          </a:xfrm>
          <a:prstGeom prst="rect">
            <a:avLst/>
          </a:prstGeom>
        </p:spPr>
      </p:pic>
      <p:sp>
        <p:nvSpPr>
          <p:cNvPr id="4" name="Rectangle 3">
            <a:extLst>
              <a:ext uri="{FF2B5EF4-FFF2-40B4-BE49-F238E27FC236}">
                <a16:creationId xmlns:a16="http://schemas.microsoft.com/office/drawing/2014/main" id="{70D17E49-5FDD-22C1-9088-E71986E1E569}"/>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EC008C">
                    <a:lumMod val="60000"/>
                    <a:lumOff val="40000"/>
                  </a:srgbClr>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Tree>
    <p:extLst>
      <p:ext uri="{BB962C8B-B14F-4D97-AF65-F5344CB8AC3E}">
        <p14:creationId xmlns:p14="http://schemas.microsoft.com/office/powerpoint/2010/main" val="267277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4664" y="1122363"/>
            <a:ext cx="5486400" cy="2387600"/>
          </a:xfrm>
        </p:spPr>
        <p:txBody>
          <a:bodyPr>
            <a:normAutofit/>
          </a:bodyPr>
          <a:lstStyle/>
          <a:p>
            <a:r>
              <a:rPr lang="en-US" sz="4800" dirty="0">
                <a:latin typeface="Comic Sans MS" panose="030F0702030302020204" pitchFamily="66" charset="0"/>
              </a:rPr>
              <a:t>introduction</a:t>
            </a:r>
          </a:p>
        </p:txBody>
      </p:sp>
      <p:pic>
        <p:nvPicPr>
          <p:cNvPr id="3" name="Picture 2">
            <a:extLst>
              <a:ext uri="{FF2B5EF4-FFF2-40B4-BE49-F238E27FC236}">
                <a16:creationId xmlns:a16="http://schemas.microsoft.com/office/drawing/2014/main" id="{98163599-8E39-6722-35C8-ED706861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105234"/>
            <a:ext cx="818948" cy="618972"/>
          </a:xfrm>
          <a:prstGeom prst="rect">
            <a:avLst/>
          </a:prstGeom>
        </p:spPr>
      </p:pic>
      <p:sp>
        <p:nvSpPr>
          <p:cNvPr id="4" name="Rectangle 3">
            <a:extLst>
              <a:ext uri="{FF2B5EF4-FFF2-40B4-BE49-F238E27FC236}">
                <a16:creationId xmlns:a16="http://schemas.microsoft.com/office/drawing/2014/main" id="{70D17E49-5FDD-22C1-9088-E71986E1E569}"/>
              </a:ext>
            </a:extLst>
          </p:cNvPr>
          <p:cNvSpPr/>
          <p:nvPr/>
        </p:nvSpPr>
        <p:spPr>
          <a:xfrm>
            <a:off x="9170632" y="6143348"/>
            <a:ext cx="2809579" cy="523220"/>
          </a:xfrm>
          <a:prstGeom prst="rect">
            <a:avLst/>
          </a:prstGeom>
          <a:noFill/>
        </p:spPr>
        <p:txBody>
          <a:bodyPr wrap="square" lIns="91440" tIns="45720" rIns="91440" bIns="45720">
            <a:spAutoFit/>
          </a:bodyPr>
          <a:lstStyle/>
          <a:p>
            <a:pPr algn="ctr"/>
            <a:r>
              <a:rPr lang="en-US" sz="2800" dirty="0">
                <a:ln w="0"/>
                <a:solidFill>
                  <a:schemeClr val="accent4">
                    <a:lumMod val="60000"/>
                    <a:lumOff val="40000"/>
                  </a:schemeClr>
                </a:solidFill>
                <a:effectLst>
                  <a:reflection blurRad="6350" stA="53000" endA="300" endPos="35500" dir="5400000" sy="-90000" algn="bl" rotWithShape="0"/>
                </a:effectLst>
                <a:latin typeface="Ink Free" panose="03080402000500000000" pitchFamily="66" charset="0"/>
              </a:rPr>
              <a:t>E</a:t>
            </a:r>
            <a:r>
              <a:rPr lang="en-US" sz="2800" b="0" cap="none" spc="0" dirty="0">
                <a:ln w="0"/>
                <a:solidFill>
                  <a:schemeClr val="accent4">
                    <a:lumMod val="60000"/>
                    <a:lumOff val="40000"/>
                  </a:schemeClr>
                </a:solidFill>
                <a:effectLst>
                  <a:reflection blurRad="6350" stA="53000" endA="300" endPos="35500" dir="5400000" sy="-90000" algn="bl" rotWithShape="0"/>
                </a:effectLst>
                <a:latin typeface="Ink Free" panose="03080402000500000000" pitchFamily="66" charset="0"/>
              </a:rPr>
              <a:t>lementary OS</a:t>
            </a:r>
          </a:p>
        </p:txBody>
      </p:sp>
    </p:spTree>
    <p:extLst>
      <p:ext uri="{BB962C8B-B14F-4D97-AF65-F5344CB8AC3E}">
        <p14:creationId xmlns:p14="http://schemas.microsoft.com/office/powerpoint/2010/main" val="586474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2" name="TextBox 1">
            <a:extLst>
              <a:ext uri="{FF2B5EF4-FFF2-40B4-BE49-F238E27FC236}">
                <a16:creationId xmlns:a16="http://schemas.microsoft.com/office/drawing/2014/main" id="{6A89C50F-013E-1CBC-5BDC-976A2F6BEB6F}"/>
              </a:ext>
            </a:extLst>
          </p:cNvPr>
          <p:cNvSpPr txBox="1"/>
          <p:nvPr/>
        </p:nvSpPr>
        <p:spPr>
          <a:xfrm>
            <a:off x="621437" y="712096"/>
            <a:ext cx="10830757" cy="1708353"/>
          </a:xfrm>
          <a:prstGeom prst="rect">
            <a:avLst/>
          </a:prstGeom>
          <a:noFill/>
        </p:spPr>
        <p:txBody>
          <a:bodyPr wrap="square" rtlCol="0">
            <a:spAutoFit/>
          </a:bodyPr>
          <a:lstStyle/>
          <a:p>
            <a:pPr>
              <a:lnSpc>
                <a:spcPct val="150000"/>
              </a:lnSpc>
            </a:pPr>
            <a:r>
              <a:rPr lang="en-IN" sz="1800" dirty="0">
                <a:effectLst/>
                <a:latin typeface="Comic Sans MS" panose="030F0702030302020204" pitchFamily="66" charset="0"/>
                <a:ea typeface="Times New Roman" panose="02020603050405020304" pitchFamily="18" charset="0"/>
                <a:cs typeface="Calibri" panose="020F0502020204030204" pitchFamily="34" charset="0"/>
              </a:rPr>
              <a:t>A system call is a method for a computer program to request a service from the kernel of the operating system on which it is running. A system call is a method of interacting with the operating system via programs. A system call is a request from computer software to an operating system's kernel.</a:t>
            </a:r>
            <a:endParaRPr lang="en-US" sz="1800" dirty="0">
              <a:effectLst/>
              <a:latin typeface="Comic Sans MS" panose="030F0702030302020204" pitchFamily="66"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8E23AFC-B7A5-9E7D-6C3D-70D3174C28C9}"/>
              </a:ext>
            </a:extLst>
          </p:cNvPr>
          <p:cNvSpPr txBox="1"/>
          <p:nvPr/>
        </p:nvSpPr>
        <p:spPr>
          <a:xfrm>
            <a:off x="-71022" y="19143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omic Sans MS" panose="030F0702030302020204" pitchFamily="66" charset="0"/>
              </a:rPr>
              <a:t>SYSTEM CALLS</a:t>
            </a:r>
            <a:endPar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12" name="Picture 11">
            <a:extLst>
              <a:ext uri="{FF2B5EF4-FFF2-40B4-BE49-F238E27FC236}">
                <a16:creationId xmlns:a16="http://schemas.microsoft.com/office/drawing/2014/main" id="{80F07279-2318-5AC0-7701-DC49C3E942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6815" y="2295820"/>
            <a:ext cx="5196467" cy="2868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58024635-ECFD-9347-5DE1-B66F2DEF7DBC}"/>
              </a:ext>
            </a:extLst>
          </p:cNvPr>
          <p:cNvSpPr txBox="1"/>
          <p:nvPr/>
        </p:nvSpPr>
        <p:spPr>
          <a:xfrm>
            <a:off x="1038687" y="2604430"/>
            <a:ext cx="5335479" cy="3005503"/>
          </a:xfrm>
          <a:prstGeom prst="rect">
            <a:avLst/>
          </a:prstGeom>
          <a:noFill/>
        </p:spPr>
        <p:txBody>
          <a:bodyPr wrap="square" rtlCol="0">
            <a:spAutoFit/>
          </a:bodyPr>
          <a:lstStyle/>
          <a:p>
            <a:pPr marL="0" marR="0">
              <a:lnSpc>
                <a:spcPct val="150000"/>
              </a:lnSpc>
              <a:spcBef>
                <a:spcPts val="0"/>
              </a:spcBef>
              <a:spcAft>
                <a:spcPts val="800"/>
              </a:spcAft>
            </a:pPr>
            <a:r>
              <a:rPr lang="en-IN" sz="1800" dirty="0">
                <a:effectLst/>
                <a:latin typeface="Comic Sans MS" panose="030F0702030302020204" pitchFamily="66" charset="0"/>
                <a:ea typeface="Times New Roman" panose="02020603050405020304" pitchFamily="18" charset="0"/>
                <a:cs typeface="Calibri" panose="020F0502020204030204" pitchFamily="34" charset="0"/>
              </a:rPr>
              <a:t>Services provided by system calls:</a:t>
            </a:r>
            <a:endParaRPr lang="en-US" sz="1800" dirty="0">
              <a:effectLst/>
              <a:latin typeface="Comic Sans MS" panose="030F0702030302020204" pitchFamily="66" charset="0"/>
              <a:ea typeface="Times New Roman" panose="02020603050405020304" pitchFamily="18" charset="0"/>
              <a:cs typeface="Times New Roman" panose="02020603050405020304" pitchFamily="18" charset="0"/>
            </a:endParaRPr>
          </a:p>
          <a:p>
            <a:pPr marL="342900" marR="0" lvl="0" indent="-342900">
              <a:lnSpc>
                <a:spcPct val="125000"/>
              </a:lnSpc>
              <a:spcBef>
                <a:spcPts val="0"/>
              </a:spcBef>
              <a:spcAft>
                <a:spcPts val="0"/>
              </a:spcAft>
              <a:buFont typeface="Courier New" panose="02070309020205020404" pitchFamily="49" charset="0"/>
              <a:buChar char="o"/>
            </a:pPr>
            <a:r>
              <a:rPr lang="en-IN" sz="1800" dirty="0">
                <a:effectLst/>
                <a:latin typeface="Comic Sans MS" panose="030F0702030302020204" pitchFamily="66" charset="0"/>
                <a:ea typeface="Times New Roman" panose="02020603050405020304" pitchFamily="18" charset="0"/>
                <a:cs typeface="Calibri" panose="020F0502020204030204" pitchFamily="34" charset="0"/>
              </a:rPr>
              <a:t>Process Creation and Management</a:t>
            </a:r>
            <a:endParaRPr lang="en-US" sz="1800" dirty="0">
              <a:effectLst/>
              <a:latin typeface="Comic Sans MS" panose="030F0702030302020204" pitchFamily="66" charset="0"/>
              <a:ea typeface="Times New Roman" panose="02020603050405020304" pitchFamily="18" charset="0"/>
              <a:cs typeface="Times New Roman" panose="02020603050405020304" pitchFamily="18" charset="0"/>
            </a:endParaRPr>
          </a:p>
          <a:p>
            <a:pPr marL="342900" marR="0" lvl="0" indent="-342900">
              <a:lnSpc>
                <a:spcPct val="125000"/>
              </a:lnSpc>
              <a:spcBef>
                <a:spcPts val="0"/>
              </a:spcBef>
              <a:spcAft>
                <a:spcPts val="0"/>
              </a:spcAft>
              <a:buFont typeface="Courier New" panose="02070309020205020404" pitchFamily="49" charset="0"/>
              <a:buChar char="o"/>
            </a:pPr>
            <a:r>
              <a:rPr lang="en-IN" sz="1800" dirty="0">
                <a:effectLst/>
                <a:latin typeface="Comic Sans MS" panose="030F0702030302020204" pitchFamily="66" charset="0"/>
                <a:ea typeface="Times New Roman" panose="02020603050405020304" pitchFamily="18" charset="0"/>
                <a:cs typeface="Calibri" panose="020F0502020204030204" pitchFamily="34" charset="0"/>
              </a:rPr>
              <a:t>Main Memory Management </a:t>
            </a:r>
            <a:endParaRPr lang="en-US" sz="1800" dirty="0">
              <a:effectLst/>
              <a:latin typeface="Comic Sans MS" panose="030F0702030302020204" pitchFamily="66" charset="0"/>
              <a:ea typeface="Times New Roman" panose="02020603050405020304" pitchFamily="18" charset="0"/>
              <a:cs typeface="Times New Roman" panose="02020603050405020304" pitchFamily="18" charset="0"/>
            </a:endParaRPr>
          </a:p>
          <a:p>
            <a:pPr marL="342900" marR="0" lvl="0" indent="-342900">
              <a:lnSpc>
                <a:spcPct val="125000"/>
              </a:lnSpc>
              <a:spcBef>
                <a:spcPts val="0"/>
              </a:spcBef>
              <a:spcAft>
                <a:spcPts val="0"/>
              </a:spcAft>
              <a:buFont typeface="Courier New" panose="02070309020205020404" pitchFamily="49" charset="0"/>
              <a:buChar char="o"/>
            </a:pPr>
            <a:r>
              <a:rPr lang="en-IN" sz="1800" dirty="0">
                <a:effectLst/>
                <a:latin typeface="Comic Sans MS" panose="030F0702030302020204" pitchFamily="66" charset="0"/>
                <a:ea typeface="Times New Roman" panose="02020603050405020304" pitchFamily="18" charset="0"/>
                <a:cs typeface="Calibri" panose="020F0502020204030204" pitchFamily="34" charset="0"/>
              </a:rPr>
              <a:t>File Access, Directory and File system Management</a:t>
            </a:r>
            <a:endParaRPr lang="en-US" sz="1800" dirty="0">
              <a:effectLst/>
              <a:latin typeface="Comic Sans MS" panose="030F0702030302020204" pitchFamily="66" charset="0"/>
              <a:ea typeface="Times New Roman" panose="02020603050405020304" pitchFamily="18" charset="0"/>
              <a:cs typeface="Times New Roman" panose="02020603050405020304" pitchFamily="18" charset="0"/>
            </a:endParaRPr>
          </a:p>
          <a:p>
            <a:pPr marL="342900" marR="0" lvl="0" indent="-342900">
              <a:lnSpc>
                <a:spcPct val="125000"/>
              </a:lnSpc>
              <a:spcBef>
                <a:spcPts val="0"/>
              </a:spcBef>
              <a:spcAft>
                <a:spcPts val="0"/>
              </a:spcAft>
              <a:buFont typeface="Courier New" panose="02070309020205020404" pitchFamily="49" charset="0"/>
              <a:buChar char="o"/>
            </a:pPr>
            <a:r>
              <a:rPr lang="en-IN" sz="1800" dirty="0">
                <a:effectLst/>
                <a:latin typeface="Comic Sans MS" panose="030F0702030302020204" pitchFamily="66" charset="0"/>
                <a:ea typeface="Times New Roman" panose="02020603050405020304" pitchFamily="18" charset="0"/>
                <a:cs typeface="Calibri" panose="020F0502020204030204" pitchFamily="34" charset="0"/>
              </a:rPr>
              <a:t>Device Handling(I/O) </a:t>
            </a:r>
            <a:endParaRPr lang="en-US" sz="1800" dirty="0">
              <a:effectLst/>
              <a:latin typeface="Comic Sans MS" panose="030F0702030302020204" pitchFamily="66" charset="0"/>
              <a:ea typeface="Times New Roman" panose="02020603050405020304" pitchFamily="18" charset="0"/>
              <a:cs typeface="Times New Roman" panose="02020603050405020304" pitchFamily="18" charset="0"/>
            </a:endParaRPr>
          </a:p>
          <a:p>
            <a:pPr marL="342900" marR="0" lvl="0" indent="-342900">
              <a:lnSpc>
                <a:spcPct val="125000"/>
              </a:lnSpc>
              <a:spcBef>
                <a:spcPts val="0"/>
              </a:spcBef>
              <a:spcAft>
                <a:spcPts val="0"/>
              </a:spcAft>
              <a:buFont typeface="Courier New" panose="02070309020205020404" pitchFamily="49" charset="0"/>
              <a:buChar char="o"/>
            </a:pPr>
            <a:r>
              <a:rPr lang="en-IN" sz="1800" dirty="0">
                <a:effectLst/>
                <a:latin typeface="Comic Sans MS" panose="030F0702030302020204" pitchFamily="66" charset="0"/>
                <a:ea typeface="Times New Roman" panose="02020603050405020304" pitchFamily="18" charset="0"/>
                <a:cs typeface="Calibri" panose="020F0502020204030204" pitchFamily="34" charset="0"/>
              </a:rPr>
              <a:t>Protection</a:t>
            </a:r>
            <a:endParaRPr lang="en-US" sz="1800" dirty="0">
              <a:effectLst/>
              <a:latin typeface="Comic Sans MS" panose="030F0702030302020204" pitchFamily="66" charset="0"/>
              <a:ea typeface="Times New Roman" panose="02020603050405020304" pitchFamily="18" charset="0"/>
              <a:cs typeface="Times New Roman" panose="02020603050405020304" pitchFamily="18" charset="0"/>
            </a:endParaRPr>
          </a:p>
          <a:p>
            <a:pPr marL="342900" marR="0" lvl="0" indent="-342900">
              <a:lnSpc>
                <a:spcPct val="125000"/>
              </a:lnSpc>
              <a:spcBef>
                <a:spcPts val="0"/>
              </a:spcBef>
              <a:spcAft>
                <a:spcPts val="800"/>
              </a:spcAft>
              <a:buFont typeface="Courier New" panose="02070309020205020404" pitchFamily="49" charset="0"/>
              <a:buChar char="o"/>
            </a:pPr>
            <a:r>
              <a:rPr lang="en-IN" sz="1800" dirty="0">
                <a:effectLst/>
                <a:latin typeface="Comic Sans MS" panose="030F0702030302020204" pitchFamily="66" charset="0"/>
                <a:ea typeface="Times New Roman" panose="02020603050405020304" pitchFamily="18" charset="0"/>
                <a:cs typeface="Calibri" panose="020F0502020204030204" pitchFamily="34" charset="0"/>
              </a:rPr>
              <a:t>Networking</a:t>
            </a:r>
            <a:endParaRPr lang="en-US" sz="1800" dirty="0">
              <a:effectLst/>
              <a:latin typeface="Comic Sans MS" panose="030F0702030302020204" pitchFamily="66"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609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523091" y="1041400"/>
            <a:ext cx="7052330" cy="2387600"/>
          </a:xfrm>
        </p:spPr>
        <p:txBody>
          <a:bodyPr>
            <a:normAutofit/>
          </a:bodyPr>
          <a:lstStyle/>
          <a:p>
            <a:r>
              <a:rPr lang="en-US" sz="4800" dirty="0">
                <a:latin typeface="Comic Sans MS" panose="030F0702030302020204" pitchFamily="66" charset="0"/>
              </a:rPr>
              <a:t>File System calls</a:t>
            </a:r>
          </a:p>
        </p:txBody>
      </p:sp>
      <p:pic>
        <p:nvPicPr>
          <p:cNvPr id="3" name="Picture 2">
            <a:extLst>
              <a:ext uri="{FF2B5EF4-FFF2-40B4-BE49-F238E27FC236}">
                <a16:creationId xmlns:a16="http://schemas.microsoft.com/office/drawing/2014/main" id="{98163599-8E39-6722-35C8-ED706861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105234"/>
            <a:ext cx="818948" cy="618972"/>
          </a:xfrm>
          <a:prstGeom prst="rect">
            <a:avLst/>
          </a:prstGeom>
        </p:spPr>
      </p:pic>
      <p:sp>
        <p:nvSpPr>
          <p:cNvPr id="4" name="Rectangle 3">
            <a:extLst>
              <a:ext uri="{FF2B5EF4-FFF2-40B4-BE49-F238E27FC236}">
                <a16:creationId xmlns:a16="http://schemas.microsoft.com/office/drawing/2014/main" id="{70D17E49-5FDD-22C1-9088-E71986E1E569}"/>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EC008C">
                    <a:lumMod val="60000"/>
                    <a:lumOff val="40000"/>
                  </a:srgbClr>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pic>
        <p:nvPicPr>
          <p:cNvPr id="5" name="Picture 4">
            <a:extLst>
              <a:ext uri="{FF2B5EF4-FFF2-40B4-BE49-F238E27FC236}">
                <a16:creationId xmlns:a16="http://schemas.microsoft.com/office/drawing/2014/main" id="{41ED66A6-D82E-4511-AEDF-1E7954AFB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703" y="1677879"/>
            <a:ext cx="2447717" cy="2214601"/>
          </a:xfrm>
          <a:prstGeom prst="rect">
            <a:avLst/>
          </a:prstGeom>
        </p:spPr>
      </p:pic>
    </p:spTree>
    <p:extLst>
      <p:ext uri="{BB962C8B-B14F-4D97-AF65-F5344CB8AC3E}">
        <p14:creationId xmlns:p14="http://schemas.microsoft.com/office/powerpoint/2010/main" val="262208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2" name="TextBox 1">
            <a:extLst>
              <a:ext uri="{FF2B5EF4-FFF2-40B4-BE49-F238E27FC236}">
                <a16:creationId xmlns:a16="http://schemas.microsoft.com/office/drawing/2014/main" id="{6A89C50F-013E-1CBC-5BDC-976A2F6BEB6F}"/>
              </a:ext>
            </a:extLst>
          </p:cNvPr>
          <p:cNvSpPr txBox="1"/>
          <p:nvPr/>
        </p:nvSpPr>
        <p:spPr>
          <a:xfrm>
            <a:off x="621437" y="712096"/>
            <a:ext cx="10830757" cy="2918941"/>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Times New Roman" panose="02020603050405020304" pitchFamily="18" charset="0"/>
                <a:cs typeface="Calibri" panose="020F0502020204030204" pitchFamily="34" charset="0"/>
              </a:rPr>
              <a:t>In Linux, most of the operations are performed on files. And to handle these files Linux has directories also known as folders which are maintained in a tree-like structure. Linux has 2 types of files:</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Times New Roman" panose="02020603050405020304" pitchFamily="18" charset="0"/>
                <a:cs typeface="Times New Roman" panose="02020603050405020304" pitchFamily="18" charset="0"/>
              </a:rPr>
              <a:t>Regular Files: It is the common file type in Linux. it includes files like – text files, images, binary files, etc. Such files can be created using the touch command. They consist of the majority of files in the Linux system. The regular file contains ASCII or Human Readable text, executable program binaries, program data and much more.</a:t>
            </a:r>
          </a:p>
          <a:p>
            <a:pPr marL="285750" marR="0" lvl="0" indent="-2857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Times New Roman" panose="02020603050405020304" pitchFamily="18" charset="0"/>
                <a:cs typeface="Times New Roman" panose="02020603050405020304" pitchFamily="18" charset="0"/>
              </a:rPr>
              <a:t>Special Files: Represents a real physical device such as a printer which is used for I/O operations. Device or special files are used for device I/O on Linux systems.</a:t>
            </a:r>
          </a:p>
        </p:txBody>
      </p:sp>
      <p:sp>
        <p:nvSpPr>
          <p:cNvPr id="10" name="TextBox 9">
            <a:extLst>
              <a:ext uri="{FF2B5EF4-FFF2-40B4-BE49-F238E27FC236}">
                <a16:creationId xmlns:a16="http://schemas.microsoft.com/office/drawing/2014/main" id="{A8E23AFC-B7A5-9E7D-6C3D-70D3174C28C9}"/>
              </a:ext>
            </a:extLst>
          </p:cNvPr>
          <p:cNvSpPr txBox="1"/>
          <p:nvPr/>
        </p:nvSpPr>
        <p:spPr>
          <a:xfrm>
            <a:off x="-71022" y="191432"/>
            <a:ext cx="9747681" cy="523220"/>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FILE SYSTEM CALLS</a:t>
            </a:r>
          </a:p>
        </p:txBody>
      </p:sp>
      <p:sp>
        <p:nvSpPr>
          <p:cNvPr id="3" name="TextBox 2">
            <a:extLst>
              <a:ext uri="{FF2B5EF4-FFF2-40B4-BE49-F238E27FC236}">
                <a16:creationId xmlns:a16="http://schemas.microsoft.com/office/drawing/2014/main" id="{AE301B50-2534-25DB-A625-89560E0CC730}"/>
              </a:ext>
            </a:extLst>
          </p:cNvPr>
          <p:cNvSpPr txBox="1"/>
          <p:nvPr/>
        </p:nvSpPr>
        <p:spPr>
          <a:xfrm>
            <a:off x="932155" y="3631037"/>
            <a:ext cx="3577701" cy="2682979"/>
          </a:xfrm>
          <a:prstGeom prst="rect">
            <a:avLst/>
          </a:prstGeom>
          <a:noFill/>
        </p:spPr>
        <p:txBody>
          <a:bodyPr wrap="square" rtlCol="0">
            <a:spAutoFit/>
          </a:bodyPr>
          <a:lstStyle/>
          <a:p>
            <a:pPr>
              <a:lnSpc>
                <a:spcPct val="150000"/>
              </a:lnSpc>
            </a:pPr>
            <a:r>
              <a:rPr lang="en-US" dirty="0">
                <a:latin typeface="Comic Sans MS" panose="030F0702030302020204" pitchFamily="66" charset="0"/>
              </a:rPr>
              <a:t>Some file system calls are:</a:t>
            </a:r>
          </a:p>
          <a:p>
            <a:pPr marL="285750" indent="-285750">
              <a:lnSpc>
                <a:spcPct val="150000"/>
              </a:lnSpc>
              <a:buFont typeface="Courier New" panose="02070309020205020404" pitchFamily="49" charset="0"/>
              <a:buChar char="o"/>
            </a:pPr>
            <a:r>
              <a:rPr lang="en-US" sz="1600" dirty="0">
                <a:latin typeface="Comic Sans MS" panose="030F0702030302020204" pitchFamily="66" charset="0"/>
              </a:rPr>
              <a:t>Close()</a:t>
            </a:r>
          </a:p>
          <a:p>
            <a:pPr marL="285750" indent="-285750">
              <a:lnSpc>
                <a:spcPct val="150000"/>
              </a:lnSpc>
              <a:buFont typeface="Courier New" panose="02070309020205020404" pitchFamily="49" charset="0"/>
              <a:buChar char="o"/>
            </a:pPr>
            <a:r>
              <a:rPr lang="en-US" sz="1600" dirty="0">
                <a:latin typeface="Comic Sans MS" panose="030F0702030302020204" pitchFamily="66" charset="0"/>
              </a:rPr>
              <a:t>Open()</a:t>
            </a:r>
          </a:p>
          <a:p>
            <a:pPr marL="285750" indent="-285750">
              <a:lnSpc>
                <a:spcPct val="150000"/>
              </a:lnSpc>
              <a:buFont typeface="Courier New" panose="02070309020205020404" pitchFamily="49" charset="0"/>
              <a:buChar char="o"/>
            </a:pPr>
            <a:r>
              <a:rPr lang="en-US" sz="1600" dirty="0">
                <a:latin typeface="Comic Sans MS" panose="030F0702030302020204" pitchFamily="66" charset="0"/>
              </a:rPr>
              <a:t>Read()</a:t>
            </a:r>
          </a:p>
          <a:p>
            <a:pPr marL="285750" indent="-285750">
              <a:lnSpc>
                <a:spcPct val="150000"/>
              </a:lnSpc>
              <a:buFont typeface="Courier New" panose="02070309020205020404" pitchFamily="49" charset="0"/>
              <a:buChar char="o"/>
            </a:pPr>
            <a:r>
              <a:rPr lang="en-US" sz="1600" dirty="0">
                <a:latin typeface="Comic Sans MS" panose="030F0702030302020204" pitchFamily="66" charset="0"/>
              </a:rPr>
              <a:t>Write()</a:t>
            </a:r>
          </a:p>
          <a:p>
            <a:pPr marL="285750" indent="-285750">
              <a:lnSpc>
                <a:spcPct val="150000"/>
              </a:lnSpc>
              <a:buFont typeface="Courier New" panose="02070309020205020404" pitchFamily="49" charset="0"/>
              <a:buChar char="o"/>
            </a:pPr>
            <a:r>
              <a:rPr lang="en-US" sz="1600" dirty="0" err="1">
                <a:latin typeface="Comic Sans MS" panose="030F0702030302020204" pitchFamily="66" charset="0"/>
              </a:rPr>
              <a:t>Mknod</a:t>
            </a:r>
            <a:r>
              <a:rPr lang="en-US" sz="1600" dirty="0">
                <a:latin typeface="Comic Sans MS" panose="030F0702030302020204" pitchFamily="66" charset="0"/>
              </a:rPr>
              <a:t>()</a:t>
            </a:r>
          </a:p>
          <a:p>
            <a:pPr marL="285750" indent="-285750">
              <a:lnSpc>
                <a:spcPct val="150000"/>
              </a:lnSpc>
              <a:buFont typeface="Courier New" panose="02070309020205020404" pitchFamily="49" charset="0"/>
              <a:buChar char="o"/>
            </a:pPr>
            <a:r>
              <a:rPr lang="en-US" sz="1600" dirty="0" err="1">
                <a:latin typeface="Comic Sans MS" panose="030F0702030302020204" pitchFamily="66" charset="0"/>
              </a:rPr>
              <a:t>Lseek</a:t>
            </a:r>
            <a:r>
              <a:rPr lang="en-US" sz="1600" dirty="0">
                <a:latin typeface="Comic Sans MS" panose="030F0702030302020204" pitchFamily="66" charset="0"/>
              </a:rPr>
              <a:t>()</a:t>
            </a:r>
          </a:p>
        </p:txBody>
      </p:sp>
      <p:graphicFrame>
        <p:nvGraphicFramePr>
          <p:cNvPr id="6" name="Diagram 5">
            <a:extLst>
              <a:ext uri="{FF2B5EF4-FFF2-40B4-BE49-F238E27FC236}">
                <a16:creationId xmlns:a16="http://schemas.microsoft.com/office/drawing/2014/main" id="{AA9A1895-A127-59B2-F38B-812149D3401F}"/>
              </a:ext>
            </a:extLst>
          </p:cNvPr>
          <p:cNvGraphicFramePr/>
          <p:nvPr>
            <p:extLst>
              <p:ext uri="{D42A27DB-BD31-4B8C-83A1-F6EECF244321}">
                <p14:modId xmlns:p14="http://schemas.microsoft.com/office/powerpoint/2010/main" val="772890799"/>
              </p:ext>
            </p:extLst>
          </p:nvPr>
        </p:nvGraphicFramePr>
        <p:xfrm>
          <a:off x="6885357" y="3485251"/>
          <a:ext cx="3170315" cy="2918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5740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1C8F39-CCB1-36D1-69F3-9046D64E9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270" y="861134"/>
            <a:ext cx="5885126" cy="5375429"/>
          </a:xfrm>
          <a:prstGeom prst="rect">
            <a:avLst/>
          </a:prstGeom>
          <a:effectLst>
            <a:glow rad="127000">
              <a:schemeClr val="tx1"/>
            </a:glow>
          </a:effectLst>
        </p:spPr>
      </p:pic>
      <p:sp>
        <p:nvSpPr>
          <p:cNvPr id="5" name="Thought Bubble: Cloud 4">
            <a:extLst>
              <a:ext uri="{FF2B5EF4-FFF2-40B4-BE49-F238E27FC236}">
                <a16:creationId xmlns:a16="http://schemas.microsoft.com/office/drawing/2014/main" id="{0911CFED-164A-D84B-273E-8FA80C1E5D2E}"/>
              </a:ext>
            </a:extLst>
          </p:cNvPr>
          <p:cNvSpPr/>
          <p:nvPr/>
        </p:nvSpPr>
        <p:spPr>
          <a:xfrm>
            <a:off x="250296" y="621437"/>
            <a:ext cx="6196613" cy="393280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553020-BC19-1884-7235-F441D32FBF32}"/>
              </a:ext>
            </a:extLst>
          </p:cNvPr>
          <p:cNvSpPr txBox="1"/>
          <p:nvPr/>
        </p:nvSpPr>
        <p:spPr>
          <a:xfrm>
            <a:off x="381740" y="252105"/>
            <a:ext cx="4021585" cy="369332"/>
          </a:xfrm>
          <a:prstGeom prst="rect">
            <a:avLst/>
          </a:prstGeom>
          <a:noFill/>
        </p:spPr>
        <p:txBody>
          <a:bodyPr wrap="square" rtlCol="0">
            <a:spAutoFit/>
          </a:bodyPr>
          <a:lstStyle/>
          <a:p>
            <a:r>
              <a:rPr lang="en-US" dirty="0"/>
              <a:t>1. Close() - close a file descriptor</a:t>
            </a:r>
          </a:p>
        </p:txBody>
      </p:sp>
      <p:sp>
        <p:nvSpPr>
          <p:cNvPr id="6" name="TextBox 5">
            <a:extLst>
              <a:ext uri="{FF2B5EF4-FFF2-40B4-BE49-F238E27FC236}">
                <a16:creationId xmlns:a16="http://schemas.microsoft.com/office/drawing/2014/main" id="{5EE8D27C-C720-185A-D2D1-48DAD4E40C38}"/>
              </a:ext>
            </a:extLst>
          </p:cNvPr>
          <p:cNvSpPr txBox="1"/>
          <p:nvPr/>
        </p:nvSpPr>
        <p:spPr>
          <a:xfrm>
            <a:off x="1189609" y="1387512"/>
            <a:ext cx="4483222" cy="2393925"/>
          </a:xfrm>
          <a:prstGeom prst="rect">
            <a:avLst/>
          </a:prstGeom>
          <a:noFill/>
        </p:spPr>
        <p:txBody>
          <a:bodyPr wrap="square" rtlCol="0">
            <a:spAutoFit/>
          </a:bodyPr>
          <a:lstStyle/>
          <a:p>
            <a:pPr>
              <a:lnSpc>
                <a:spcPct val="120000"/>
              </a:lnSpc>
            </a:pPr>
            <a:r>
              <a:rPr lang="en-US" dirty="0">
                <a:latin typeface="Comic Sans MS" panose="030F0702030302020204" pitchFamily="66" charset="0"/>
              </a:rPr>
              <a:t>Close() closes a file descriptor, so that it no longer refers to any file and may be reused.  Any record locks held on the file it was associated with, and owned by the process, are removed (regardless of the file descriptor that was used to obtain the lock).</a:t>
            </a:r>
          </a:p>
        </p:txBody>
      </p:sp>
      <p:sp>
        <p:nvSpPr>
          <p:cNvPr id="9" name="TextBox 8">
            <a:extLst>
              <a:ext uri="{FF2B5EF4-FFF2-40B4-BE49-F238E27FC236}">
                <a16:creationId xmlns:a16="http://schemas.microsoft.com/office/drawing/2014/main" id="{EAB897E7-7445-92A3-D47C-2B2571C83D13}"/>
              </a:ext>
            </a:extLst>
          </p:cNvPr>
          <p:cNvSpPr txBox="1"/>
          <p:nvPr/>
        </p:nvSpPr>
        <p:spPr>
          <a:xfrm>
            <a:off x="8164738" y="1430377"/>
            <a:ext cx="2325950" cy="1200329"/>
          </a:xfrm>
          <a:prstGeom prst="rect">
            <a:avLst/>
          </a:prstGeom>
          <a:noFill/>
        </p:spPr>
        <p:txBody>
          <a:bodyPr wrap="square" rtlCol="0">
            <a:spAutoFit/>
          </a:bodyPr>
          <a:lstStyle/>
          <a:p>
            <a:r>
              <a:rPr lang="en-US" dirty="0">
                <a:solidFill>
                  <a:schemeClr val="accent1"/>
                </a:solidFill>
              </a:rPr>
              <a:t>Close() returns zero on success.  On error, -1 is returned, and </a:t>
            </a:r>
            <a:r>
              <a:rPr lang="en-US" dirty="0" err="1">
                <a:solidFill>
                  <a:schemeClr val="accent1"/>
                </a:solidFill>
              </a:rPr>
              <a:t>errno</a:t>
            </a:r>
            <a:r>
              <a:rPr lang="en-US" dirty="0">
                <a:solidFill>
                  <a:schemeClr val="accent1"/>
                </a:solidFill>
              </a:rPr>
              <a:t> is set to indicate error.</a:t>
            </a:r>
          </a:p>
        </p:txBody>
      </p:sp>
      <p:sp>
        <p:nvSpPr>
          <p:cNvPr id="10" name="Rectangle 9">
            <a:extLst>
              <a:ext uri="{FF2B5EF4-FFF2-40B4-BE49-F238E27FC236}">
                <a16:creationId xmlns:a16="http://schemas.microsoft.com/office/drawing/2014/main" id="{9380CCF3-B235-0430-D5F5-F49D221D63D8}"/>
              </a:ext>
            </a:extLst>
          </p:cNvPr>
          <p:cNvSpPr/>
          <p:nvPr/>
        </p:nvSpPr>
        <p:spPr>
          <a:xfrm>
            <a:off x="1189609" y="5470488"/>
            <a:ext cx="2924198" cy="1015663"/>
          </a:xfrm>
          <a:prstGeom prst="rect">
            <a:avLst/>
          </a:prstGeom>
          <a:noFill/>
        </p:spPr>
        <p:txBody>
          <a:bodyPr wrap="none" lIns="91440" tIns="45720" rIns="91440" bIns="45720">
            <a:spAutoFit/>
          </a:bodyPr>
          <a:lstStyle/>
          <a:p>
            <a:r>
              <a:rPr lang="en-US" sz="3200" dirty="0">
                <a:latin typeface="Comic Sans MS" panose="030F0702030302020204" pitchFamily="66" charset="0"/>
              </a:rPr>
              <a:t>Syntax:</a:t>
            </a:r>
          </a:p>
          <a:p>
            <a:r>
              <a:rPr lang="en-US" sz="2800" dirty="0">
                <a:latin typeface="Comic Sans MS" panose="030F0702030302020204" pitchFamily="66" charset="0"/>
              </a:rPr>
              <a:t>int close(int </a:t>
            </a:r>
            <a:r>
              <a:rPr lang="en-US" sz="2800" dirty="0" err="1">
                <a:latin typeface="Comic Sans MS" panose="030F0702030302020204" pitchFamily="66" charset="0"/>
              </a:rPr>
              <a:t>fd</a:t>
            </a:r>
            <a:r>
              <a:rPr lang="en-US" sz="2800" dirty="0">
                <a:latin typeface="Comic Sans MS" panose="030F0702030302020204" pitchFamily="66" charset="0"/>
              </a:rPr>
              <a:t>);</a:t>
            </a:r>
          </a:p>
        </p:txBody>
      </p:sp>
    </p:spTree>
    <p:extLst>
      <p:ext uri="{BB962C8B-B14F-4D97-AF65-F5344CB8AC3E}">
        <p14:creationId xmlns:p14="http://schemas.microsoft.com/office/powerpoint/2010/main" val="2039823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62D7ED-8508-43F0-7E02-D578761A52B0}"/>
              </a:ext>
            </a:extLst>
          </p:cNvPr>
          <p:cNvSpPr txBox="1"/>
          <p:nvPr/>
        </p:nvSpPr>
        <p:spPr>
          <a:xfrm>
            <a:off x="603682" y="363984"/>
            <a:ext cx="10537794" cy="3028521"/>
          </a:xfrm>
          <a:prstGeom prst="rect">
            <a:avLst/>
          </a:prstGeom>
          <a:noFill/>
        </p:spPr>
        <p:txBody>
          <a:bodyPr wrap="square" rtlCol="0">
            <a:spAutoFit/>
          </a:bodyPr>
          <a:lstStyle/>
          <a:p>
            <a:r>
              <a:rPr lang="en-US" dirty="0"/>
              <a:t>2. Open() –Open a file</a:t>
            </a:r>
          </a:p>
          <a:p>
            <a:r>
              <a:rPr lang="en-US" dirty="0"/>
              <a:t>Syntax:</a:t>
            </a:r>
          </a:p>
          <a:p>
            <a:pPr>
              <a:lnSpc>
                <a:spcPct val="120000"/>
              </a:lnSpc>
            </a:pPr>
            <a:r>
              <a:rPr lang="en-US" dirty="0"/>
              <a:t>       #include &lt;</a:t>
            </a:r>
            <a:r>
              <a:rPr lang="en-US" dirty="0" err="1"/>
              <a:t>fcntl.h</a:t>
            </a:r>
            <a:r>
              <a:rPr lang="en-US" dirty="0"/>
              <a:t>&gt;</a:t>
            </a:r>
          </a:p>
          <a:p>
            <a:pPr>
              <a:lnSpc>
                <a:spcPct val="120000"/>
              </a:lnSpc>
            </a:pPr>
            <a:r>
              <a:rPr lang="en-US" dirty="0"/>
              <a:t>       int open(const char *pathname, int flags);</a:t>
            </a:r>
          </a:p>
          <a:p>
            <a:pPr>
              <a:lnSpc>
                <a:spcPct val="120000"/>
              </a:lnSpc>
            </a:pPr>
            <a:r>
              <a:rPr lang="en-US" dirty="0"/>
              <a:t>       int open(const char *pathname, int flags, </a:t>
            </a:r>
            <a:r>
              <a:rPr lang="en-US" dirty="0" err="1"/>
              <a:t>mode_t</a:t>
            </a:r>
            <a:r>
              <a:rPr lang="en-US" dirty="0"/>
              <a:t> mode);</a:t>
            </a:r>
          </a:p>
          <a:p>
            <a:r>
              <a:rPr lang="en-US" dirty="0"/>
              <a:t>Description:</a:t>
            </a:r>
          </a:p>
          <a:p>
            <a:endParaRPr lang="en-US" dirty="0"/>
          </a:p>
          <a:p>
            <a:endParaRPr lang="en-US" dirty="0"/>
          </a:p>
          <a:p>
            <a:endParaRPr lang="en-US" dirty="0"/>
          </a:p>
          <a:p>
            <a:r>
              <a:rPr lang="en-US" dirty="0"/>
              <a:t>Return:</a:t>
            </a:r>
          </a:p>
        </p:txBody>
      </p:sp>
      <p:sp>
        <p:nvSpPr>
          <p:cNvPr id="5" name="TextBox 4">
            <a:extLst>
              <a:ext uri="{FF2B5EF4-FFF2-40B4-BE49-F238E27FC236}">
                <a16:creationId xmlns:a16="http://schemas.microsoft.com/office/drawing/2014/main" id="{7D1A421D-6A94-700D-0D0C-86E95DF01A78}"/>
              </a:ext>
            </a:extLst>
          </p:cNvPr>
          <p:cNvSpPr txBox="1"/>
          <p:nvPr/>
        </p:nvSpPr>
        <p:spPr>
          <a:xfrm>
            <a:off x="967666" y="2290439"/>
            <a:ext cx="10067278" cy="646331"/>
          </a:xfrm>
          <a:prstGeom prst="rect">
            <a:avLst/>
          </a:prstGeom>
          <a:noFill/>
        </p:spPr>
        <p:txBody>
          <a:bodyPr wrap="square" rtlCol="0">
            <a:spAutoFit/>
          </a:bodyPr>
          <a:lstStyle/>
          <a:p>
            <a:r>
              <a:rPr lang="en-US" dirty="0"/>
              <a:t>The open() system call opens the file specified by pathname.  If the specified file does not exist, it may optionally be created by open().</a:t>
            </a:r>
          </a:p>
        </p:txBody>
      </p:sp>
      <p:sp>
        <p:nvSpPr>
          <p:cNvPr id="6" name="TextBox 5">
            <a:extLst>
              <a:ext uri="{FF2B5EF4-FFF2-40B4-BE49-F238E27FC236}">
                <a16:creationId xmlns:a16="http://schemas.microsoft.com/office/drawing/2014/main" id="{B9CD8A0A-18DD-2949-2181-8102DEAFFBEB}"/>
              </a:ext>
            </a:extLst>
          </p:cNvPr>
          <p:cNvSpPr txBox="1"/>
          <p:nvPr/>
        </p:nvSpPr>
        <p:spPr>
          <a:xfrm>
            <a:off x="1050524" y="3392505"/>
            <a:ext cx="10090952" cy="646331"/>
          </a:xfrm>
          <a:prstGeom prst="rect">
            <a:avLst/>
          </a:prstGeom>
          <a:noFill/>
        </p:spPr>
        <p:txBody>
          <a:bodyPr wrap="square" rtlCol="0">
            <a:spAutoFit/>
          </a:bodyPr>
          <a:lstStyle/>
          <a:p>
            <a:r>
              <a:rPr lang="en-US" dirty="0"/>
              <a:t>The return value of open() is a file descriptor, a small, nonnegative integer that is an index to an entry in the  process's table of open file descriptors</a:t>
            </a:r>
          </a:p>
        </p:txBody>
      </p:sp>
      <p:sp>
        <p:nvSpPr>
          <p:cNvPr id="7" name="TextBox 6">
            <a:extLst>
              <a:ext uri="{FF2B5EF4-FFF2-40B4-BE49-F238E27FC236}">
                <a16:creationId xmlns:a16="http://schemas.microsoft.com/office/drawing/2014/main" id="{5FA9BD15-1E0A-7576-D25F-CD8DD417C44E}"/>
              </a:ext>
            </a:extLst>
          </p:cNvPr>
          <p:cNvSpPr txBox="1"/>
          <p:nvPr/>
        </p:nvSpPr>
        <p:spPr>
          <a:xfrm>
            <a:off x="692458" y="4145872"/>
            <a:ext cx="10156055" cy="2308324"/>
          </a:xfrm>
          <a:prstGeom prst="rect">
            <a:avLst/>
          </a:prstGeom>
          <a:noFill/>
        </p:spPr>
        <p:txBody>
          <a:bodyPr wrap="square" rtlCol="0">
            <a:spAutoFit/>
          </a:bodyPr>
          <a:lstStyle/>
          <a:p>
            <a:r>
              <a:rPr lang="en-US" dirty="0"/>
              <a:t>3. Read() -Read a file</a:t>
            </a:r>
          </a:p>
          <a:p>
            <a:endParaRPr lang="en-US" dirty="0"/>
          </a:p>
          <a:p>
            <a:r>
              <a:rPr lang="en-US" dirty="0"/>
              <a:t>Syntax:</a:t>
            </a:r>
          </a:p>
          <a:p>
            <a:r>
              <a:rPr lang="en-US" dirty="0"/>
              <a:t>#include &lt;</a:t>
            </a:r>
            <a:r>
              <a:rPr lang="en-US" dirty="0" err="1"/>
              <a:t>unistd.h</a:t>
            </a:r>
            <a:r>
              <a:rPr lang="en-US" dirty="0"/>
              <a:t>&gt;</a:t>
            </a:r>
          </a:p>
          <a:p>
            <a:r>
              <a:rPr lang="en-US" dirty="0" err="1"/>
              <a:t>ssize_t</a:t>
            </a:r>
            <a:r>
              <a:rPr lang="en-US" dirty="0"/>
              <a:t> read(int </a:t>
            </a:r>
            <a:r>
              <a:rPr lang="en-US" dirty="0" err="1"/>
              <a:t>fd</a:t>
            </a:r>
            <a:r>
              <a:rPr lang="en-US" dirty="0"/>
              <a:t>, void *</a:t>
            </a:r>
            <a:r>
              <a:rPr lang="en-US" dirty="0" err="1"/>
              <a:t>buf</a:t>
            </a:r>
            <a:r>
              <a:rPr lang="en-US" dirty="0"/>
              <a:t>, </a:t>
            </a:r>
            <a:r>
              <a:rPr lang="en-US" dirty="0" err="1"/>
              <a:t>size_t</a:t>
            </a:r>
            <a:r>
              <a:rPr lang="en-US" dirty="0"/>
              <a:t> count);</a:t>
            </a:r>
          </a:p>
          <a:p>
            <a:endParaRPr lang="en-US" dirty="0"/>
          </a:p>
          <a:p>
            <a:r>
              <a:rPr lang="en-US" dirty="0"/>
              <a:t>Description:</a:t>
            </a:r>
          </a:p>
          <a:p>
            <a:r>
              <a:rPr lang="en-US" dirty="0"/>
              <a:t>   Read() attempts to read up to count bytes from file descriptor </a:t>
            </a:r>
            <a:r>
              <a:rPr lang="en-US" dirty="0" err="1"/>
              <a:t>fd</a:t>
            </a:r>
            <a:r>
              <a:rPr lang="en-US" dirty="0"/>
              <a:t> into the buffer starting at </a:t>
            </a:r>
            <a:r>
              <a:rPr lang="en-US" dirty="0" err="1"/>
              <a:t>buf</a:t>
            </a:r>
            <a:r>
              <a:rPr lang="en-US" dirty="0"/>
              <a:t>.</a:t>
            </a:r>
          </a:p>
        </p:txBody>
      </p:sp>
      <p:sp>
        <p:nvSpPr>
          <p:cNvPr id="8" name="TextBox 7">
            <a:extLst>
              <a:ext uri="{FF2B5EF4-FFF2-40B4-BE49-F238E27FC236}">
                <a16:creationId xmlns:a16="http://schemas.microsoft.com/office/drawing/2014/main" id="{CE3CA5D3-07C8-6CF2-BE8F-40D6BEA7A39C}"/>
              </a:ext>
            </a:extLst>
          </p:cNvPr>
          <p:cNvSpPr txBox="1"/>
          <p:nvPr/>
        </p:nvSpPr>
        <p:spPr>
          <a:xfrm>
            <a:off x="5299969" y="4756692"/>
            <a:ext cx="5237826" cy="1477328"/>
          </a:xfrm>
          <a:prstGeom prst="rect">
            <a:avLst/>
          </a:prstGeom>
          <a:noFill/>
        </p:spPr>
        <p:txBody>
          <a:bodyPr wrap="square" rtlCol="0">
            <a:spAutoFit/>
          </a:bodyPr>
          <a:lstStyle/>
          <a:p>
            <a:r>
              <a:rPr lang="en-US" dirty="0"/>
              <a:t>Return:</a:t>
            </a:r>
          </a:p>
          <a:p>
            <a:r>
              <a:rPr lang="en-US" dirty="0"/>
              <a:t>On success, the number of bytes read is returned. On error, -1 is returned, and </a:t>
            </a:r>
            <a:r>
              <a:rPr lang="en-US" dirty="0" err="1"/>
              <a:t>errno</a:t>
            </a:r>
            <a:r>
              <a:rPr lang="en-US" dirty="0"/>
              <a:t> is set to  indicate the error.</a:t>
            </a:r>
          </a:p>
          <a:p>
            <a:endParaRPr lang="en-US" dirty="0"/>
          </a:p>
        </p:txBody>
      </p:sp>
    </p:spTree>
    <p:extLst>
      <p:ext uri="{BB962C8B-B14F-4D97-AF65-F5344CB8AC3E}">
        <p14:creationId xmlns:p14="http://schemas.microsoft.com/office/powerpoint/2010/main" val="3039394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4A9AB8-24E6-9F43-6FA8-D6556E5C2F7B}"/>
              </a:ext>
            </a:extLst>
          </p:cNvPr>
          <p:cNvSpPr txBox="1"/>
          <p:nvPr/>
        </p:nvSpPr>
        <p:spPr>
          <a:xfrm>
            <a:off x="479394" y="301841"/>
            <a:ext cx="11597196" cy="2862322"/>
          </a:xfrm>
          <a:prstGeom prst="rect">
            <a:avLst/>
          </a:prstGeom>
          <a:noFill/>
        </p:spPr>
        <p:txBody>
          <a:bodyPr wrap="square" rtlCol="0">
            <a:spAutoFit/>
          </a:bodyPr>
          <a:lstStyle/>
          <a:p>
            <a:r>
              <a:rPr lang="en-US" dirty="0"/>
              <a:t>4. Write() - Write to a file descriptor</a:t>
            </a:r>
          </a:p>
          <a:p>
            <a:r>
              <a:rPr lang="en-US" dirty="0"/>
              <a:t>Syntax:</a:t>
            </a:r>
          </a:p>
          <a:p>
            <a:r>
              <a:rPr lang="en-US" dirty="0"/>
              <a:t>       #include &lt;</a:t>
            </a:r>
            <a:r>
              <a:rPr lang="en-US" dirty="0" err="1"/>
              <a:t>unistd.h</a:t>
            </a:r>
            <a:r>
              <a:rPr lang="en-US" dirty="0"/>
              <a:t>&gt;</a:t>
            </a:r>
          </a:p>
          <a:p>
            <a:r>
              <a:rPr lang="en-US" dirty="0"/>
              <a:t>       </a:t>
            </a:r>
            <a:r>
              <a:rPr lang="en-US" dirty="0" err="1"/>
              <a:t>ssize_t</a:t>
            </a:r>
            <a:r>
              <a:rPr lang="en-US" dirty="0"/>
              <a:t> write(int </a:t>
            </a:r>
            <a:r>
              <a:rPr lang="en-US" dirty="0" err="1"/>
              <a:t>fd</a:t>
            </a:r>
            <a:r>
              <a:rPr lang="en-US" dirty="0"/>
              <a:t>, const void *</a:t>
            </a:r>
            <a:r>
              <a:rPr lang="en-US" dirty="0" err="1"/>
              <a:t>buf</a:t>
            </a:r>
            <a:r>
              <a:rPr lang="en-US" dirty="0"/>
              <a:t>, </a:t>
            </a:r>
            <a:r>
              <a:rPr lang="en-US" dirty="0" err="1"/>
              <a:t>size_t</a:t>
            </a:r>
            <a:r>
              <a:rPr lang="en-US" dirty="0"/>
              <a:t> count);</a:t>
            </a:r>
          </a:p>
          <a:p>
            <a:endParaRPr lang="en-US" dirty="0"/>
          </a:p>
          <a:p>
            <a:r>
              <a:rPr lang="en-US" dirty="0"/>
              <a:t>Description:</a:t>
            </a:r>
          </a:p>
          <a:p>
            <a:r>
              <a:rPr lang="en-US" dirty="0"/>
              <a:t>       write() writes up to count bytes from the buffer starting at </a:t>
            </a:r>
            <a:r>
              <a:rPr lang="en-US" dirty="0" err="1"/>
              <a:t>buf</a:t>
            </a:r>
            <a:r>
              <a:rPr lang="en-US" dirty="0"/>
              <a:t> to the file referred to by the file descriptor </a:t>
            </a:r>
            <a:r>
              <a:rPr lang="en-US" dirty="0" err="1"/>
              <a:t>fd</a:t>
            </a:r>
            <a:r>
              <a:rPr lang="en-US" dirty="0"/>
              <a:t>.</a:t>
            </a:r>
          </a:p>
          <a:p>
            <a:endParaRPr lang="en-US" dirty="0"/>
          </a:p>
          <a:p>
            <a:r>
              <a:rPr lang="en-US" dirty="0"/>
              <a:t>Return:</a:t>
            </a:r>
          </a:p>
          <a:p>
            <a:r>
              <a:rPr lang="en-US" dirty="0"/>
              <a:t>       On success, the number of bytes written is returned.  On error, -1 is returned, and </a:t>
            </a:r>
            <a:r>
              <a:rPr lang="en-US" dirty="0" err="1"/>
              <a:t>errno</a:t>
            </a:r>
            <a:r>
              <a:rPr lang="en-US" dirty="0"/>
              <a:t> is set to indicate the error.</a:t>
            </a:r>
          </a:p>
        </p:txBody>
      </p:sp>
      <p:sp>
        <p:nvSpPr>
          <p:cNvPr id="5" name="TextBox 4">
            <a:extLst>
              <a:ext uri="{FF2B5EF4-FFF2-40B4-BE49-F238E27FC236}">
                <a16:creationId xmlns:a16="http://schemas.microsoft.com/office/drawing/2014/main" id="{DC839677-8BFC-66C2-3198-807768E3EC5D}"/>
              </a:ext>
            </a:extLst>
          </p:cNvPr>
          <p:cNvSpPr txBox="1"/>
          <p:nvPr/>
        </p:nvSpPr>
        <p:spPr>
          <a:xfrm>
            <a:off x="479394" y="3340222"/>
            <a:ext cx="11233212" cy="3139321"/>
          </a:xfrm>
          <a:prstGeom prst="rect">
            <a:avLst/>
          </a:prstGeom>
          <a:noFill/>
        </p:spPr>
        <p:txBody>
          <a:bodyPr wrap="square" rtlCol="0">
            <a:spAutoFit/>
          </a:bodyPr>
          <a:lstStyle/>
          <a:p>
            <a:r>
              <a:rPr lang="en-US" dirty="0"/>
              <a:t>5. </a:t>
            </a:r>
            <a:r>
              <a:rPr lang="en-US" dirty="0" err="1"/>
              <a:t>Mknod</a:t>
            </a:r>
            <a:r>
              <a:rPr lang="en-US" dirty="0"/>
              <a:t> - Create a special or ordinary file</a:t>
            </a:r>
          </a:p>
          <a:p>
            <a:r>
              <a:rPr lang="en-US" dirty="0"/>
              <a:t>Syntax:</a:t>
            </a:r>
          </a:p>
          <a:p>
            <a:r>
              <a:rPr lang="en-US" dirty="0"/>
              <a:t>       #include &lt;sys/</a:t>
            </a:r>
            <a:r>
              <a:rPr lang="en-US" dirty="0" err="1"/>
              <a:t>stat.h</a:t>
            </a:r>
            <a:r>
              <a:rPr lang="en-US" dirty="0"/>
              <a:t>&gt;</a:t>
            </a:r>
          </a:p>
          <a:p>
            <a:r>
              <a:rPr lang="en-US" dirty="0"/>
              <a:t>       int </a:t>
            </a:r>
            <a:r>
              <a:rPr lang="en-US" dirty="0" err="1"/>
              <a:t>mknod</a:t>
            </a:r>
            <a:r>
              <a:rPr lang="en-US" dirty="0"/>
              <a:t>(const char *pathname, </a:t>
            </a:r>
            <a:r>
              <a:rPr lang="en-US" dirty="0" err="1"/>
              <a:t>mode_t</a:t>
            </a:r>
            <a:r>
              <a:rPr lang="en-US" dirty="0"/>
              <a:t> mode, </a:t>
            </a:r>
            <a:r>
              <a:rPr lang="en-US" dirty="0" err="1"/>
              <a:t>dev_t</a:t>
            </a:r>
            <a:r>
              <a:rPr lang="en-US" dirty="0"/>
              <a:t> dev);</a:t>
            </a:r>
          </a:p>
          <a:p>
            <a:endParaRPr lang="en-US" dirty="0"/>
          </a:p>
          <a:p>
            <a:r>
              <a:rPr lang="en-US" dirty="0"/>
              <a:t>Description:</a:t>
            </a:r>
          </a:p>
          <a:p>
            <a:r>
              <a:rPr lang="en-US" dirty="0"/>
              <a:t>       The system call </a:t>
            </a:r>
            <a:r>
              <a:rPr lang="en-US" dirty="0" err="1"/>
              <a:t>mknod</a:t>
            </a:r>
            <a:r>
              <a:rPr lang="en-US" dirty="0"/>
              <a:t>() creates a filesystem node (file, device special file, or named pipe) named pathname, with attributes specified by mode and dev.</a:t>
            </a:r>
          </a:p>
          <a:p>
            <a:endParaRPr lang="en-US" dirty="0"/>
          </a:p>
          <a:p>
            <a:r>
              <a:rPr lang="en-US" dirty="0"/>
              <a:t>Return:</a:t>
            </a:r>
          </a:p>
          <a:p>
            <a:r>
              <a:rPr lang="en-US" dirty="0"/>
              <a:t>       </a:t>
            </a:r>
            <a:r>
              <a:rPr lang="en-US" dirty="0" err="1"/>
              <a:t>mknod</a:t>
            </a:r>
            <a:r>
              <a:rPr lang="en-US" dirty="0"/>
              <a:t>() and </a:t>
            </a:r>
            <a:r>
              <a:rPr lang="en-US" dirty="0" err="1"/>
              <a:t>mknodat</a:t>
            </a:r>
            <a:r>
              <a:rPr lang="en-US" dirty="0"/>
              <a:t>() return zero on success.  On error, -1 is returned and </a:t>
            </a:r>
            <a:r>
              <a:rPr lang="en-US" dirty="0" err="1"/>
              <a:t>errno</a:t>
            </a:r>
            <a:r>
              <a:rPr lang="en-US" dirty="0"/>
              <a:t> is set to indicate the error.</a:t>
            </a:r>
          </a:p>
        </p:txBody>
      </p:sp>
    </p:spTree>
    <p:extLst>
      <p:ext uri="{BB962C8B-B14F-4D97-AF65-F5344CB8AC3E}">
        <p14:creationId xmlns:p14="http://schemas.microsoft.com/office/powerpoint/2010/main" val="1902668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2D9FFD-462E-24EA-D16B-66145A1F814E}"/>
              </a:ext>
            </a:extLst>
          </p:cNvPr>
          <p:cNvSpPr txBox="1"/>
          <p:nvPr/>
        </p:nvSpPr>
        <p:spPr>
          <a:xfrm>
            <a:off x="612558" y="1305341"/>
            <a:ext cx="11381173" cy="4247317"/>
          </a:xfrm>
          <a:prstGeom prst="rect">
            <a:avLst/>
          </a:prstGeom>
          <a:noFill/>
        </p:spPr>
        <p:txBody>
          <a:bodyPr wrap="square" rtlCol="0">
            <a:spAutoFit/>
          </a:bodyPr>
          <a:lstStyle/>
          <a:p>
            <a:r>
              <a:rPr lang="en-US" dirty="0"/>
              <a:t>6. </a:t>
            </a:r>
            <a:r>
              <a:rPr lang="en-US" dirty="0" err="1"/>
              <a:t>Lseek</a:t>
            </a:r>
            <a:r>
              <a:rPr lang="en-US" dirty="0"/>
              <a:t>()- reposition read/write file offset</a:t>
            </a:r>
          </a:p>
          <a:p>
            <a:endParaRPr lang="en-US" dirty="0"/>
          </a:p>
          <a:p>
            <a:r>
              <a:rPr lang="en-US" dirty="0"/>
              <a:t>Syntax:</a:t>
            </a:r>
          </a:p>
          <a:p>
            <a:r>
              <a:rPr lang="en-US" dirty="0"/>
              <a:t>    #include &lt;sys/</a:t>
            </a:r>
            <a:r>
              <a:rPr lang="en-US" dirty="0" err="1"/>
              <a:t>type.h</a:t>
            </a:r>
            <a:r>
              <a:rPr lang="en-US" dirty="0"/>
              <a:t>&gt;</a:t>
            </a:r>
          </a:p>
          <a:p>
            <a:r>
              <a:rPr lang="en-US" dirty="0"/>
              <a:t>    #include &lt;</a:t>
            </a:r>
            <a:r>
              <a:rPr lang="en-US" dirty="0" err="1"/>
              <a:t>unistd.h</a:t>
            </a:r>
            <a:r>
              <a:rPr lang="en-US" dirty="0"/>
              <a:t>&gt;</a:t>
            </a:r>
          </a:p>
          <a:p>
            <a:r>
              <a:rPr lang="en-US" dirty="0"/>
              <a:t>    </a:t>
            </a:r>
            <a:r>
              <a:rPr lang="en-US" dirty="0" err="1"/>
              <a:t>off_t</a:t>
            </a:r>
            <a:r>
              <a:rPr lang="en-US" dirty="0"/>
              <a:t> </a:t>
            </a:r>
            <a:r>
              <a:rPr lang="en-US" dirty="0" err="1"/>
              <a:t>lseek</a:t>
            </a:r>
            <a:r>
              <a:rPr lang="en-US" dirty="0"/>
              <a:t>(int </a:t>
            </a:r>
            <a:r>
              <a:rPr lang="en-US" dirty="0" err="1"/>
              <a:t>fd</a:t>
            </a:r>
            <a:r>
              <a:rPr lang="en-US" dirty="0"/>
              <a:t>, </a:t>
            </a:r>
            <a:r>
              <a:rPr lang="en-US" dirty="0" err="1"/>
              <a:t>off_t</a:t>
            </a:r>
            <a:r>
              <a:rPr lang="en-US" dirty="0"/>
              <a:t> offset, int ref);</a:t>
            </a:r>
          </a:p>
          <a:p>
            <a:endParaRPr lang="en-US" dirty="0"/>
          </a:p>
          <a:p>
            <a:r>
              <a:rPr lang="en-US" dirty="0"/>
              <a:t>Description:</a:t>
            </a:r>
          </a:p>
          <a:p>
            <a:r>
              <a:rPr lang="en-US" dirty="0"/>
              <a:t>To position a pointer that point to the current position in an absolute or relative way can be done by calling the </a:t>
            </a:r>
            <a:r>
              <a:rPr lang="en-US" dirty="0" err="1"/>
              <a:t>lseek</a:t>
            </a:r>
            <a:r>
              <a:rPr lang="en-US" dirty="0"/>
              <a:t> function.</a:t>
            </a:r>
          </a:p>
          <a:p>
            <a:endParaRPr lang="en-US" dirty="0"/>
          </a:p>
          <a:p>
            <a:r>
              <a:rPr lang="en-US" dirty="0"/>
              <a:t>Return:</a:t>
            </a:r>
          </a:p>
          <a:p>
            <a:r>
              <a:rPr lang="en-US" dirty="0"/>
              <a:t>On successful returns resulting offset location as measured in bytes a value of (off-t)-1 is returned and </a:t>
            </a:r>
            <a:r>
              <a:rPr lang="en-US" dirty="0" err="1"/>
              <a:t>errno</a:t>
            </a:r>
            <a:r>
              <a:rPr lang="en-US" dirty="0"/>
              <a:t> is set to indicate the error</a:t>
            </a:r>
          </a:p>
          <a:p>
            <a:endParaRPr lang="en-US" dirty="0"/>
          </a:p>
        </p:txBody>
      </p:sp>
    </p:spTree>
    <p:extLst>
      <p:ext uri="{BB962C8B-B14F-4D97-AF65-F5344CB8AC3E}">
        <p14:creationId xmlns:p14="http://schemas.microsoft.com/office/powerpoint/2010/main" val="1081273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E4C66E-8182-8EC4-091D-F3106175B243}"/>
              </a:ext>
            </a:extLst>
          </p:cNvPr>
          <p:cNvPicPr>
            <a:picLocks noChangeAspect="1"/>
          </p:cNvPicPr>
          <p:nvPr/>
        </p:nvPicPr>
        <p:blipFill rotWithShape="1">
          <a:blip r:embed="rId2"/>
          <a:srcRect l="31767" t="27512" r="34656" b="19341"/>
          <a:stretch/>
        </p:blipFill>
        <p:spPr>
          <a:xfrm>
            <a:off x="2352582" y="172522"/>
            <a:ext cx="7315200" cy="6512956"/>
          </a:xfrm>
          <a:prstGeom prst="rect">
            <a:avLst/>
          </a:prstGeom>
        </p:spPr>
      </p:pic>
    </p:spTree>
    <p:extLst>
      <p:ext uri="{BB962C8B-B14F-4D97-AF65-F5344CB8AC3E}">
        <p14:creationId xmlns:p14="http://schemas.microsoft.com/office/powerpoint/2010/main" val="2514005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878198" y="1440895"/>
            <a:ext cx="7052330" cy="2387600"/>
          </a:xfrm>
        </p:spPr>
        <p:txBody>
          <a:bodyPr>
            <a:normAutofit/>
          </a:bodyPr>
          <a:lstStyle/>
          <a:p>
            <a:r>
              <a:rPr lang="en-US" sz="4800" dirty="0">
                <a:latin typeface="Comic Sans MS" panose="030F0702030302020204" pitchFamily="66" charset="0"/>
              </a:rPr>
              <a:t>Directory</a:t>
            </a:r>
            <a:br>
              <a:rPr lang="en-US" sz="4800" dirty="0">
                <a:latin typeface="Comic Sans MS" panose="030F0702030302020204" pitchFamily="66" charset="0"/>
              </a:rPr>
            </a:br>
            <a:r>
              <a:rPr lang="en-US" sz="4800" dirty="0">
                <a:latin typeface="Comic Sans MS" panose="030F0702030302020204" pitchFamily="66" charset="0"/>
              </a:rPr>
              <a:t>System calls</a:t>
            </a:r>
          </a:p>
        </p:txBody>
      </p:sp>
      <p:pic>
        <p:nvPicPr>
          <p:cNvPr id="3" name="Picture 2">
            <a:extLst>
              <a:ext uri="{FF2B5EF4-FFF2-40B4-BE49-F238E27FC236}">
                <a16:creationId xmlns:a16="http://schemas.microsoft.com/office/drawing/2014/main" id="{98163599-8E39-6722-35C8-ED706861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105234"/>
            <a:ext cx="818948" cy="618972"/>
          </a:xfrm>
          <a:prstGeom prst="rect">
            <a:avLst/>
          </a:prstGeom>
        </p:spPr>
      </p:pic>
      <p:sp>
        <p:nvSpPr>
          <p:cNvPr id="4" name="Rectangle 3">
            <a:extLst>
              <a:ext uri="{FF2B5EF4-FFF2-40B4-BE49-F238E27FC236}">
                <a16:creationId xmlns:a16="http://schemas.microsoft.com/office/drawing/2014/main" id="{70D17E49-5FDD-22C1-9088-E71986E1E569}"/>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EC008C">
                    <a:lumMod val="60000"/>
                    <a:lumOff val="40000"/>
                  </a:srgbClr>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Tree>
    <p:extLst>
      <p:ext uri="{BB962C8B-B14F-4D97-AF65-F5344CB8AC3E}">
        <p14:creationId xmlns:p14="http://schemas.microsoft.com/office/powerpoint/2010/main" val="39730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D6C543-3EA9-8588-E305-3DDE51CF69ED}"/>
              </a:ext>
            </a:extLst>
          </p:cNvPr>
          <p:cNvSpPr txBox="1"/>
          <p:nvPr/>
        </p:nvSpPr>
        <p:spPr>
          <a:xfrm>
            <a:off x="506027" y="204186"/>
            <a:ext cx="10599938" cy="3139321"/>
          </a:xfrm>
          <a:prstGeom prst="rect">
            <a:avLst/>
          </a:prstGeom>
          <a:noFill/>
        </p:spPr>
        <p:txBody>
          <a:bodyPr wrap="square" rtlCol="0">
            <a:spAutoFit/>
          </a:bodyPr>
          <a:lstStyle/>
          <a:p>
            <a:r>
              <a:rPr lang="en-US" dirty="0">
                <a:latin typeface="Comic Sans MS" panose="030F0702030302020204" pitchFamily="66" charset="0"/>
              </a:rPr>
              <a:t>1. </a:t>
            </a:r>
            <a:r>
              <a:rPr lang="en-US" dirty="0" err="1">
                <a:latin typeface="Comic Sans MS" panose="030F0702030302020204" pitchFamily="66" charset="0"/>
              </a:rPr>
              <a:t>Mkdir</a:t>
            </a:r>
            <a:r>
              <a:rPr lang="en-US" dirty="0">
                <a:latin typeface="Comic Sans MS" panose="030F0702030302020204" pitchFamily="66" charset="0"/>
              </a:rPr>
              <a:t>()</a:t>
            </a:r>
          </a:p>
          <a:p>
            <a:r>
              <a:rPr lang="en-US" dirty="0">
                <a:latin typeface="Comic Sans MS" panose="030F0702030302020204" pitchFamily="66" charset="0"/>
              </a:rPr>
              <a:t>Syntax: </a:t>
            </a:r>
          </a:p>
          <a:p>
            <a:r>
              <a:rPr lang="en-US" dirty="0">
                <a:latin typeface="Comic Sans MS" panose="030F0702030302020204" pitchFamily="66" charset="0"/>
              </a:rPr>
              <a:t>int </a:t>
            </a:r>
            <a:r>
              <a:rPr lang="en-US" dirty="0" err="1">
                <a:latin typeface="Comic Sans MS" panose="030F0702030302020204" pitchFamily="66" charset="0"/>
              </a:rPr>
              <a:t>mkdir</a:t>
            </a:r>
            <a:r>
              <a:rPr lang="en-US" dirty="0">
                <a:latin typeface="Comic Sans MS" panose="030F0702030302020204" pitchFamily="66" charset="0"/>
              </a:rPr>
              <a:t>(const char *</a:t>
            </a:r>
            <a:r>
              <a:rPr lang="en-US" dirty="0" err="1">
                <a:latin typeface="Comic Sans MS" panose="030F0702030302020204" pitchFamily="66" charset="0"/>
              </a:rPr>
              <a:t>pathname,mode_t</a:t>
            </a:r>
            <a:r>
              <a:rPr lang="en-US" dirty="0">
                <a:latin typeface="Comic Sans MS" panose="030F0702030302020204" pitchFamily="66" charset="0"/>
              </a:rPr>
              <a:t> mode);</a:t>
            </a:r>
          </a:p>
          <a:p>
            <a:endParaRPr lang="en-US" dirty="0">
              <a:latin typeface="Comic Sans MS" panose="030F0702030302020204" pitchFamily="66" charset="0"/>
            </a:endParaRPr>
          </a:p>
          <a:p>
            <a:r>
              <a:rPr lang="en-US" dirty="0">
                <a:latin typeface="Comic Sans MS" panose="030F0702030302020204" pitchFamily="66" charset="0"/>
              </a:rPr>
              <a:t>Description:</a:t>
            </a:r>
          </a:p>
          <a:p>
            <a:r>
              <a:rPr lang="en-US" dirty="0" err="1">
                <a:latin typeface="Comic Sans MS" panose="030F0702030302020204" pitchFamily="66" charset="0"/>
              </a:rPr>
              <a:t>mkdir</a:t>
            </a:r>
            <a:r>
              <a:rPr lang="en-US" dirty="0">
                <a:latin typeface="Comic Sans MS" panose="030F0702030302020204" pitchFamily="66" charset="0"/>
              </a:rPr>
              <a:t>() system call creates a directory named pathname </a:t>
            </a:r>
            <a:r>
              <a:rPr lang="en-US" dirty="0" err="1">
                <a:latin typeface="Comic Sans MS" panose="030F0702030302020204" pitchFamily="66" charset="0"/>
              </a:rPr>
              <a:t>mkdirat</a:t>
            </a:r>
            <a:r>
              <a:rPr lang="en-US" dirty="0">
                <a:latin typeface="Comic Sans MS" panose="030F0702030302020204" pitchFamily="66" charset="0"/>
              </a:rPr>
              <a:t>() is identical to </a:t>
            </a:r>
            <a:r>
              <a:rPr lang="en-US" dirty="0" err="1">
                <a:latin typeface="Comic Sans MS" panose="030F0702030302020204" pitchFamily="66" charset="0"/>
              </a:rPr>
              <a:t>mkdir</a:t>
            </a:r>
            <a:r>
              <a:rPr lang="en-US" dirty="0">
                <a:latin typeface="Comic Sans MS" panose="030F0702030302020204" pitchFamily="66" charset="0"/>
              </a:rPr>
              <a:t>();the only difference is that the directory is given as an open file descriptor.</a:t>
            </a:r>
          </a:p>
          <a:p>
            <a:endParaRPr lang="en-US" dirty="0">
              <a:latin typeface="Comic Sans MS" panose="030F0702030302020204" pitchFamily="66" charset="0"/>
            </a:endParaRPr>
          </a:p>
          <a:p>
            <a:r>
              <a:rPr lang="en-US" dirty="0">
                <a:latin typeface="Comic Sans MS" panose="030F0702030302020204" pitchFamily="66" charset="0"/>
              </a:rPr>
              <a:t>Return:     </a:t>
            </a:r>
          </a:p>
          <a:p>
            <a:r>
              <a:rPr lang="en-US" dirty="0" err="1">
                <a:latin typeface="Comic Sans MS" panose="030F0702030302020204" pitchFamily="66" charset="0"/>
              </a:rPr>
              <a:t>mkdir</a:t>
            </a:r>
            <a:r>
              <a:rPr lang="en-US" dirty="0">
                <a:latin typeface="Comic Sans MS" panose="030F0702030302020204" pitchFamily="66" charset="0"/>
              </a:rPr>
              <a:t>() and </a:t>
            </a:r>
            <a:r>
              <a:rPr lang="en-US" dirty="0" err="1">
                <a:latin typeface="Comic Sans MS" panose="030F0702030302020204" pitchFamily="66" charset="0"/>
              </a:rPr>
              <a:t>mkdirat</a:t>
            </a:r>
            <a:r>
              <a:rPr lang="en-US" dirty="0">
                <a:latin typeface="Comic Sans MS" panose="030F0702030302020204" pitchFamily="66" charset="0"/>
              </a:rPr>
              <a:t>() returns zero on success or -1 if an error </a:t>
            </a:r>
            <a:r>
              <a:rPr lang="en-US" dirty="0" err="1">
                <a:latin typeface="Comic Sans MS" panose="030F0702030302020204" pitchFamily="66" charset="0"/>
              </a:rPr>
              <a:t>occured</a:t>
            </a:r>
            <a:r>
              <a:rPr lang="en-US" dirty="0">
                <a:latin typeface="Comic Sans MS" panose="030F0702030302020204" pitchFamily="66" charset="0"/>
              </a:rPr>
              <a:t> and </a:t>
            </a:r>
            <a:r>
              <a:rPr lang="en-US" dirty="0" err="1">
                <a:latin typeface="Comic Sans MS" panose="030F0702030302020204" pitchFamily="66" charset="0"/>
              </a:rPr>
              <a:t>errno</a:t>
            </a:r>
            <a:r>
              <a:rPr lang="en-US" dirty="0">
                <a:latin typeface="Comic Sans MS" panose="030F0702030302020204" pitchFamily="66" charset="0"/>
              </a:rPr>
              <a:t> is set approximately.</a:t>
            </a:r>
          </a:p>
        </p:txBody>
      </p:sp>
      <p:sp>
        <p:nvSpPr>
          <p:cNvPr id="3" name="TextBox 2">
            <a:extLst>
              <a:ext uri="{FF2B5EF4-FFF2-40B4-BE49-F238E27FC236}">
                <a16:creationId xmlns:a16="http://schemas.microsoft.com/office/drawing/2014/main" id="{A35BFC5D-A7F5-D6FC-8DE1-5149E9EEF477}"/>
              </a:ext>
            </a:extLst>
          </p:cNvPr>
          <p:cNvSpPr txBox="1"/>
          <p:nvPr/>
        </p:nvSpPr>
        <p:spPr>
          <a:xfrm>
            <a:off x="506027" y="3429000"/>
            <a:ext cx="11221375" cy="3416320"/>
          </a:xfrm>
          <a:prstGeom prst="rect">
            <a:avLst/>
          </a:prstGeom>
          <a:noFill/>
        </p:spPr>
        <p:txBody>
          <a:bodyPr wrap="square" rtlCol="0">
            <a:spAutoFit/>
          </a:bodyPr>
          <a:lstStyle/>
          <a:p>
            <a:r>
              <a:rPr lang="en-US" dirty="0">
                <a:latin typeface="Comic Sans MS" panose="030F0702030302020204" pitchFamily="66" charset="0"/>
              </a:rPr>
              <a:t>2. </a:t>
            </a:r>
            <a:r>
              <a:rPr lang="en-US" dirty="0" err="1">
                <a:latin typeface="Comic Sans MS" panose="030F0702030302020204" pitchFamily="66" charset="0"/>
              </a:rPr>
              <a:t>Chdir</a:t>
            </a:r>
            <a:r>
              <a:rPr lang="en-US" dirty="0">
                <a:latin typeface="Comic Sans MS" panose="030F0702030302020204" pitchFamily="66" charset="0"/>
              </a:rPr>
              <a:t>()</a:t>
            </a:r>
          </a:p>
          <a:p>
            <a:r>
              <a:rPr lang="en-US" dirty="0">
                <a:latin typeface="Comic Sans MS" panose="030F0702030302020204" pitchFamily="66" charset="0"/>
              </a:rPr>
              <a:t>Syntax: </a:t>
            </a:r>
          </a:p>
          <a:p>
            <a:r>
              <a:rPr lang="en-US" dirty="0">
                <a:latin typeface="Comic Sans MS" panose="030F0702030302020204" pitchFamily="66" charset="0"/>
              </a:rPr>
              <a:t>int </a:t>
            </a:r>
            <a:r>
              <a:rPr lang="en-US" dirty="0" err="1">
                <a:latin typeface="Comic Sans MS" panose="030F0702030302020204" pitchFamily="66" charset="0"/>
              </a:rPr>
              <a:t>chdir</a:t>
            </a:r>
            <a:r>
              <a:rPr lang="en-US" dirty="0">
                <a:latin typeface="Comic Sans MS" panose="030F0702030302020204" pitchFamily="66" charset="0"/>
              </a:rPr>
              <a:t>(const char *path);</a:t>
            </a:r>
          </a:p>
          <a:p>
            <a:r>
              <a:rPr kumimoji="0" lang="en-US" altLang="en-US" i="0" u="none" strike="noStrike" cap="none" normalizeH="0" baseline="0" dirty="0">
                <a:ln>
                  <a:noFill/>
                </a:ln>
                <a:effectLst/>
                <a:latin typeface="Comic Sans MS" panose="030F0702030302020204" pitchFamily="66" charset="0"/>
              </a:rPr>
              <a:t>int </a:t>
            </a:r>
            <a:r>
              <a:rPr kumimoji="0" lang="en-US" altLang="en-US" i="0" u="none" strike="noStrike" cap="none" normalizeH="0" baseline="0" dirty="0" err="1">
                <a:ln>
                  <a:noFill/>
                </a:ln>
                <a:effectLst/>
                <a:latin typeface="Comic Sans MS" panose="030F0702030302020204" pitchFamily="66" charset="0"/>
              </a:rPr>
              <a:t>fchdir</a:t>
            </a:r>
            <a:r>
              <a:rPr kumimoji="0" lang="en-US" altLang="en-US" i="0" u="none" strike="noStrike" cap="none" normalizeH="0" baseline="0" dirty="0">
                <a:ln>
                  <a:noFill/>
                </a:ln>
                <a:effectLst/>
                <a:latin typeface="Comic Sans MS" panose="030F0702030302020204" pitchFamily="66" charset="0"/>
              </a:rPr>
              <a:t>(</a:t>
            </a:r>
            <a:r>
              <a:rPr kumimoji="0" lang="en-US" altLang="en-US" u="none" strike="noStrike" cap="none" normalizeH="0" baseline="0" dirty="0">
                <a:ln>
                  <a:noFill/>
                </a:ln>
                <a:effectLst/>
                <a:latin typeface="Comic Sans MS" panose="030F0702030302020204" pitchFamily="66" charset="0"/>
              </a:rPr>
              <a:t>int </a:t>
            </a:r>
            <a:r>
              <a:rPr kumimoji="0" lang="en-US" altLang="en-US" u="none" strike="noStrike" cap="none" normalizeH="0" baseline="0" dirty="0" err="1">
                <a:ln>
                  <a:noFill/>
                </a:ln>
                <a:effectLst/>
                <a:latin typeface="Comic Sans MS" panose="030F0702030302020204" pitchFamily="66" charset="0"/>
              </a:rPr>
              <a:t>fd</a:t>
            </a:r>
            <a:r>
              <a:rPr kumimoji="0" lang="en-US" altLang="en-US" u="none" strike="noStrike" cap="none" normalizeH="0" baseline="0" dirty="0">
                <a:ln>
                  <a:noFill/>
                </a:ln>
                <a:effectLst/>
                <a:latin typeface="Comic Sans MS" panose="030F0702030302020204" pitchFamily="66" charset="0"/>
              </a:rPr>
              <a:t>); </a:t>
            </a:r>
            <a:endParaRPr lang="en-US" dirty="0">
              <a:latin typeface="Comic Sans MS" panose="030F0702030302020204" pitchFamily="66" charset="0"/>
            </a:endParaRPr>
          </a:p>
          <a:p>
            <a:endParaRPr lang="en-US" dirty="0">
              <a:latin typeface="Comic Sans MS" panose="030F0702030302020204" pitchFamily="66" charset="0"/>
            </a:endParaRPr>
          </a:p>
          <a:p>
            <a:r>
              <a:rPr lang="en-US" dirty="0">
                <a:latin typeface="Comic Sans MS" panose="030F0702030302020204" pitchFamily="66" charset="0"/>
              </a:rPr>
              <a:t>Description:</a:t>
            </a:r>
          </a:p>
          <a:p>
            <a:r>
              <a:rPr lang="en-US" dirty="0" err="1">
                <a:latin typeface="Comic Sans MS" panose="030F0702030302020204" pitchFamily="66" charset="0"/>
              </a:rPr>
              <a:t>chdir</a:t>
            </a:r>
            <a:r>
              <a:rPr lang="en-US" dirty="0">
                <a:latin typeface="Comic Sans MS" panose="030F0702030302020204" pitchFamily="66" charset="0"/>
              </a:rPr>
              <a:t>() changes the current working directory of the calling process to the directory specified in path.</a:t>
            </a:r>
          </a:p>
          <a:p>
            <a:r>
              <a:rPr lang="en-US" dirty="0" err="1">
                <a:latin typeface="Comic Sans MS" panose="030F0702030302020204" pitchFamily="66" charset="0"/>
              </a:rPr>
              <a:t>fchdir</a:t>
            </a:r>
            <a:r>
              <a:rPr lang="en-US" dirty="0">
                <a:latin typeface="Comic Sans MS" panose="030F0702030302020204" pitchFamily="66" charset="0"/>
              </a:rPr>
              <a:t>() is identical to </a:t>
            </a:r>
            <a:r>
              <a:rPr lang="en-US" dirty="0" err="1">
                <a:latin typeface="Comic Sans MS" panose="030F0702030302020204" pitchFamily="66" charset="0"/>
              </a:rPr>
              <a:t>chdir</a:t>
            </a:r>
            <a:r>
              <a:rPr lang="en-US" dirty="0">
                <a:latin typeface="Comic Sans MS" panose="030F0702030302020204" pitchFamily="66" charset="0"/>
              </a:rPr>
              <a:t>(); the only difference is that the directory is given as an open file descriptor.</a:t>
            </a:r>
          </a:p>
          <a:p>
            <a:endParaRPr lang="en-US" dirty="0">
              <a:latin typeface="Comic Sans MS" panose="030F0702030302020204" pitchFamily="66" charset="0"/>
            </a:endParaRPr>
          </a:p>
          <a:p>
            <a:r>
              <a:rPr lang="en-US" dirty="0">
                <a:latin typeface="Comic Sans MS" panose="030F0702030302020204" pitchFamily="66" charset="0"/>
              </a:rPr>
              <a:t>Return:     </a:t>
            </a:r>
          </a:p>
          <a:p>
            <a:r>
              <a:rPr lang="en-US" dirty="0" err="1">
                <a:latin typeface="Comic Sans MS" panose="030F0702030302020204" pitchFamily="66" charset="0"/>
              </a:rPr>
              <a:t>chdir</a:t>
            </a:r>
            <a:r>
              <a:rPr lang="en-US" dirty="0">
                <a:latin typeface="Comic Sans MS" panose="030F0702030302020204" pitchFamily="66" charset="0"/>
              </a:rPr>
              <a:t>() and </a:t>
            </a:r>
            <a:r>
              <a:rPr lang="en-US" dirty="0" err="1">
                <a:latin typeface="Comic Sans MS" panose="030F0702030302020204" pitchFamily="66" charset="0"/>
              </a:rPr>
              <a:t>fchdir</a:t>
            </a:r>
            <a:r>
              <a:rPr lang="en-US" dirty="0">
                <a:latin typeface="Comic Sans MS" panose="030F0702030302020204" pitchFamily="66" charset="0"/>
              </a:rPr>
              <a:t>() returns zero on success or -1 if an error </a:t>
            </a:r>
            <a:r>
              <a:rPr lang="en-US" dirty="0" err="1">
                <a:latin typeface="Comic Sans MS" panose="030F0702030302020204" pitchFamily="66" charset="0"/>
              </a:rPr>
              <a:t>occured</a:t>
            </a:r>
            <a:r>
              <a:rPr lang="en-US" dirty="0">
                <a:latin typeface="Comic Sans MS" panose="030F0702030302020204" pitchFamily="66" charset="0"/>
              </a:rPr>
              <a:t> and </a:t>
            </a:r>
            <a:r>
              <a:rPr lang="en-US" dirty="0" err="1">
                <a:latin typeface="Comic Sans MS" panose="030F0702030302020204" pitchFamily="66" charset="0"/>
              </a:rPr>
              <a:t>errno</a:t>
            </a:r>
            <a:r>
              <a:rPr lang="en-US" dirty="0">
                <a:latin typeface="Comic Sans MS" panose="030F0702030302020204" pitchFamily="66" charset="0"/>
              </a:rPr>
              <a:t> is set approximately</a:t>
            </a:r>
          </a:p>
        </p:txBody>
      </p:sp>
    </p:spTree>
    <p:extLst>
      <p:ext uri="{BB962C8B-B14F-4D97-AF65-F5344CB8AC3E}">
        <p14:creationId xmlns:p14="http://schemas.microsoft.com/office/powerpoint/2010/main" val="1297285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1371" y="175621"/>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3">
            <a:extLst>
              <a:ext uri="{FF2B5EF4-FFF2-40B4-BE49-F238E27FC236}">
                <a16:creationId xmlns:a16="http://schemas.microsoft.com/office/drawing/2014/main" id="{A00DC219-A6A0-79BD-8AD7-11F70470E181}"/>
              </a:ext>
            </a:extLst>
          </p:cNvPr>
          <p:cNvSpPr txBox="1"/>
          <p:nvPr/>
        </p:nvSpPr>
        <p:spPr>
          <a:xfrm>
            <a:off x="588737" y="-223000"/>
            <a:ext cx="5810509" cy="1064972"/>
          </a:xfrm>
          <a:prstGeom prst="rect">
            <a:avLst/>
          </a:prstGeom>
        </p:spPr>
        <p:txBody>
          <a:bodyPr wrap="square" lIns="0" tIns="0" rIns="0" bIns="0" rtlCol="0" anchor="t">
            <a:spAutoFit/>
          </a:bodyPr>
          <a:lstStyle/>
          <a:p>
            <a:pPr defTabSz="609630">
              <a:lnSpc>
                <a:spcPts val="9624"/>
              </a:lnSpc>
              <a:spcBef>
                <a:spcPct val="0"/>
              </a:spcBef>
            </a:pPr>
            <a:r>
              <a:rPr lang="en-US" sz="3200" b="1" spc="563" dirty="0">
                <a:solidFill>
                  <a:srgbClr val="FFFFFF"/>
                </a:solidFill>
                <a:latin typeface="Comic Sans MS" panose="030F0702030302020204" pitchFamily="66" charset="0"/>
              </a:rPr>
              <a:t>INTRODUCTION</a:t>
            </a:r>
          </a:p>
        </p:txBody>
      </p:sp>
      <p:sp>
        <p:nvSpPr>
          <p:cNvPr id="9" name="TextBox 8">
            <a:extLst>
              <a:ext uri="{FF2B5EF4-FFF2-40B4-BE49-F238E27FC236}">
                <a16:creationId xmlns:a16="http://schemas.microsoft.com/office/drawing/2014/main" id="{8DF579DF-2C31-D43F-4E65-02062D73B072}"/>
              </a:ext>
            </a:extLst>
          </p:cNvPr>
          <p:cNvSpPr txBox="1"/>
          <p:nvPr/>
        </p:nvSpPr>
        <p:spPr>
          <a:xfrm>
            <a:off x="757412" y="794593"/>
            <a:ext cx="7978806" cy="1693092"/>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2400" dirty="0">
                <a:latin typeface="Comic Sans MS" panose="030F0702030302020204" pitchFamily="66" charset="0"/>
              </a:rPr>
              <a:t>Free and open-source Linux distribution based on the Ubuntu operating system that has a focus on user-friendliness and accessibility.</a:t>
            </a:r>
          </a:p>
        </p:txBody>
      </p:sp>
      <p:sp>
        <p:nvSpPr>
          <p:cNvPr id="10" name="TextBox 9">
            <a:extLst>
              <a:ext uri="{FF2B5EF4-FFF2-40B4-BE49-F238E27FC236}">
                <a16:creationId xmlns:a16="http://schemas.microsoft.com/office/drawing/2014/main" id="{965B5981-807C-A344-9750-23556A7247EE}"/>
              </a:ext>
            </a:extLst>
          </p:cNvPr>
          <p:cNvSpPr txBox="1"/>
          <p:nvPr/>
        </p:nvSpPr>
        <p:spPr>
          <a:xfrm>
            <a:off x="757412" y="2487685"/>
            <a:ext cx="7694720" cy="1693092"/>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2400" dirty="0">
                <a:latin typeface="Comic Sans MS" panose="030F0702030302020204" pitchFamily="66" charset="0"/>
              </a:rPr>
              <a:t>The operating system, the desktop environment and accompanying applications are developed and maintained by Elementary </a:t>
            </a:r>
            <a:r>
              <a:rPr lang="en-US" sz="2400" dirty="0" err="1">
                <a:latin typeface="Comic Sans MS" panose="030F0702030302020204" pitchFamily="66" charset="0"/>
              </a:rPr>
              <a:t>INc.</a:t>
            </a:r>
            <a:r>
              <a:rPr lang="en-US" sz="2400" dirty="0">
                <a:latin typeface="Comic Sans MS" panose="030F0702030302020204" pitchFamily="66" charset="0"/>
              </a:rPr>
              <a:t>,</a:t>
            </a:r>
          </a:p>
        </p:txBody>
      </p:sp>
      <p:sp>
        <p:nvSpPr>
          <p:cNvPr id="11" name="TextBox 10">
            <a:extLst>
              <a:ext uri="{FF2B5EF4-FFF2-40B4-BE49-F238E27FC236}">
                <a16:creationId xmlns:a16="http://schemas.microsoft.com/office/drawing/2014/main" id="{5827D8BF-2F06-C233-E48E-A8B3A2A5BDFE}"/>
              </a:ext>
            </a:extLst>
          </p:cNvPr>
          <p:cNvSpPr txBox="1"/>
          <p:nvPr/>
        </p:nvSpPr>
        <p:spPr>
          <a:xfrm>
            <a:off x="757412" y="4180777"/>
            <a:ext cx="9658905" cy="2247090"/>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2400" dirty="0">
                <a:latin typeface="Comic Sans MS" panose="030F0702030302020204" pitchFamily="66" charset="0"/>
              </a:rPr>
              <a:t>Consists of pre-installed applications for the user’s convenience. </a:t>
            </a:r>
          </a:p>
          <a:p>
            <a:pPr marL="285750" indent="-285750">
              <a:lnSpc>
                <a:spcPct val="150000"/>
              </a:lnSpc>
              <a:buFont typeface="Courier New" panose="02070309020205020404" pitchFamily="49" charset="0"/>
              <a:buChar char="o"/>
            </a:pPr>
            <a:r>
              <a:rPr lang="en-US" sz="2400" dirty="0">
                <a:latin typeface="Comic Sans MS" panose="030F0702030302020204" pitchFamily="66" charset="0"/>
              </a:rPr>
              <a:t>Developed by Elementary Inc., and this company rapidly works to give continuous updates to all users. Distinct from other OS as it provides full control over hardware.</a:t>
            </a:r>
          </a:p>
        </p:txBody>
      </p:sp>
      <p:pic>
        <p:nvPicPr>
          <p:cNvPr id="12" name="Picture 11">
            <a:extLst>
              <a:ext uri="{FF2B5EF4-FFF2-40B4-BE49-F238E27FC236}">
                <a16:creationId xmlns:a16="http://schemas.microsoft.com/office/drawing/2014/main" id="{C1C08748-4A16-A6A0-042A-020233374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793" y="1018194"/>
            <a:ext cx="2809578" cy="2809578"/>
          </a:xfrm>
          <a:prstGeom prst="rect">
            <a:avLst/>
          </a:prstGeom>
        </p:spPr>
      </p:pic>
    </p:spTree>
    <p:extLst>
      <p:ext uri="{BB962C8B-B14F-4D97-AF65-F5344CB8AC3E}">
        <p14:creationId xmlns:p14="http://schemas.microsoft.com/office/powerpoint/2010/main" val="3196431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2DEBE-5466-69EA-192D-D4624898332A}"/>
              </a:ext>
            </a:extLst>
          </p:cNvPr>
          <p:cNvSpPr txBox="1"/>
          <p:nvPr/>
        </p:nvSpPr>
        <p:spPr>
          <a:xfrm>
            <a:off x="284084" y="43116"/>
            <a:ext cx="11461072" cy="3416320"/>
          </a:xfrm>
          <a:prstGeom prst="rect">
            <a:avLst/>
          </a:prstGeom>
          <a:noFill/>
        </p:spPr>
        <p:txBody>
          <a:bodyPr wrap="square" rtlCol="0">
            <a:spAutoFit/>
          </a:bodyPr>
          <a:lstStyle/>
          <a:p>
            <a:r>
              <a:rPr lang="en-US" dirty="0">
                <a:latin typeface="Comic Sans MS" panose="030F0702030302020204" pitchFamily="66" charset="0"/>
              </a:rPr>
              <a:t>3. Chroot()</a:t>
            </a:r>
          </a:p>
          <a:p>
            <a:r>
              <a:rPr lang="en-US" dirty="0">
                <a:latin typeface="Comic Sans MS" panose="030F0702030302020204" pitchFamily="66" charset="0"/>
              </a:rPr>
              <a:t>Syntax: </a:t>
            </a:r>
          </a:p>
          <a:p>
            <a:r>
              <a:rPr lang="en-US" dirty="0">
                <a:latin typeface="Comic Sans MS" panose="030F0702030302020204" pitchFamily="66" charset="0"/>
              </a:rPr>
              <a:t>int chroot(const char *path);</a:t>
            </a:r>
          </a:p>
          <a:p>
            <a:r>
              <a:rPr lang="en-US" dirty="0">
                <a:latin typeface="Comic Sans MS" panose="030F0702030302020204" pitchFamily="66" charset="0"/>
              </a:rPr>
              <a:t>int </a:t>
            </a:r>
            <a:r>
              <a:rPr lang="en-US" dirty="0" err="1">
                <a:latin typeface="Comic Sans MS" panose="030F0702030302020204" pitchFamily="66" charset="0"/>
              </a:rPr>
              <a:t>fchroot</a:t>
            </a:r>
            <a:r>
              <a:rPr lang="en-US" dirty="0">
                <a:latin typeface="Comic Sans MS" panose="030F0702030302020204" pitchFamily="66" charset="0"/>
              </a:rPr>
              <a:t>(int </a:t>
            </a:r>
            <a:r>
              <a:rPr lang="en-US" dirty="0" err="1">
                <a:latin typeface="Comic Sans MS" panose="030F0702030302020204" pitchFamily="66" charset="0"/>
              </a:rPr>
              <a:t>flides</a:t>
            </a:r>
            <a:r>
              <a:rPr lang="en-US" dirty="0">
                <a:latin typeface="Comic Sans MS" panose="030F0702030302020204" pitchFamily="66" charset="0"/>
              </a:rPr>
              <a:t>);</a:t>
            </a:r>
          </a:p>
          <a:p>
            <a:endParaRPr lang="en-US" dirty="0">
              <a:latin typeface="Comic Sans MS" panose="030F0702030302020204" pitchFamily="66" charset="0"/>
            </a:endParaRPr>
          </a:p>
          <a:p>
            <a:r>
              <a:rPr lang="en-US" dirty="0">
                <a:latin typeface="Comic Sans MS" panose="030F0702030302020204" pitchFamily="66" charset="0"/>
              </a:rPr>
              <a:t>Description:</a:t>
            </a:r>
          </a:p>
          <a:p>
            <a:r>
              <a:rPr lang="en-US" dirty="0">
                <a:latin typeface="Comic Sans MS" panose="030F0702030302020204" pitchFamily="66" charset="0"/>
              </a:rPr>
              <a:t>chroot()and </a:t>
            </a:r>
            <a:r>
              <a:rPr lang="en-US" dirty="0" err="1">
                <a:latin typeface="Comic Sans MS" panose="030F0702030302020204" pitchFamily="66" charset="0"/>
              </a:rPr>
              <a:t>fchroot</a:t>
            </a:r>
            <a:r>
              <a:rPr lang="en-US" dirty="0">
                <a:latin typeface="Comic Sans MS" panose="030F0702030302020204" pitchFamily="66" charset="0"/>
              </a:rPr>
              <a:t>() functions cause a directory to become the root directory the starting point for path searches for pathnames. The users working directory is unaffected by the calls.</a:t>
            </a:r>
          </a:p>
          <a:p>
            <a:endParaRPr lang="en-US" dirty="0">
              <a:latin typeface="Comic Sans MS" panose="030F0702030302020204" pitchFamily="66" charset="0"/>
            </a:endParaRPr>
          </a:p>
          <a:p>
            <a:r>
              <a:rPr lang="en-US" dirty="0">
                <a:latin typeface="Comic Sans MS" panose="030F0702030302020204" pitchFamily="66" charset="0"/>
              </a:rPr>
              <a:t>Return:     </a:t>
            </a:r>
          </a:p>
          <a:p>
            <a:r>
              <a:rPr lang="en-US" dirty="0">
                <a:latin typeface="Comic Sans MS" panose="030F0702030302020204" pitchFamily="66" charset="0"/>
              </a:rPr>
              <a:t>upon successful completion 0 is returned otherwise -1 is returned the root directory remains unchanged and err is set to indicate the error</a:t>
            </a:r>
          </a:p>
        </p:txBody>
      </p:sp>
      <p:sp>
        <p:nvSpPr>
          <p:cNvPr id="2" name="TextBox 1">
            <a:extLst>
              <a:ext uri="{FF2B5EF4-FFF2-40B4-BE49-F238E27FC236}">
                <a16:creationId xmlns:a16="http://schemas.microsoft.com/office/drawing/2014/main" id="{3085F674-78EC-1256-1E58-683329B4FDB1}"/>
              </a:ext>
            </a:extLst>
          </p:cNvPr>
          <p:cNvSpPr txBox="1"/>
          <p:nvPr/>
        </p:nvSpPr>
        <p:spPr>
          <a:xfrm>
            <a:off x="284084" y="3441680"/>
            <a:ext cx="11754036" cy="3416320"/>
          </a:xfrm>
          <a:prstGeom prst="rect">
            <a:avLst/>
          </a:prstGeom>
          <a:noFill/>
        </p:spPr>
        <p:txBody>
          <a:bodyPr wrap="square" rtlCol="0">
            <a:spAutoFit/>
          </a:bodyPr>
          <a:lstStyle/>
          <a:p>
            <a:r>
              <a:rPr lang="en-US" dirty="0">
                <a:latin typeface="Comic Sans MS" panose="030F0702030302020204" pitchFamily="66" charset="0"/>
              </a:rPr>
              <a:t>4. </a:t>
            </a:r>
            <a:r>
              <a:rPr lang="en-US" dirty="0" err="1">
                <a:latin typeface="Comic Sans MS" panose="030F0702030302020204" pitchFamily="66" charset="0"/>
              </a:rPr>
              <a:t>Readdir</a:t>
            </a:r>
            <a:r>
              <a:rPr lang="en-US" dirty="0">
                <a:latin typeface="Comic Sans MS" panose="030F0702030302020204" pitchFamily="66" charset="0"/>
              </a:rPr>
              <a:t>()</a:t>
            </a:r>
          </a:p>
          <a:p>
            <a:r>
              <a:rPr lang="en-US" dirty="0">
                <a:latin typeface="Comic Sans MS" panose="030F0702030302020204" pitchFamily="66" charset="0"/>
              </a:rPr>
              <a:t>Syntax: </a:t>
            </a:r>
          </a:p>
          <a:p>
            <a:r>
              <a:rPr lang="en-US" dirty="0">
                <a:latin typeface="Comic Sans MS" panose="030F0702030302020204" pitchFamily="66" charset="0"/>
              </a:rPr>
              <a:t>DIR *</a:t>
            </a:r>
            <a:r>
              <a:rPr lang="en-US" dirty="0" err="1">
                <a:latin typeface="Comic Sans MS" panose="030F0702030302020204" pitchFamily="66" charset="0"/>
              </a:rPr>
              <a:t>DirectoryPointer</a:t>
            </a:r>
            <a:r>
              <a:rPr lang="en-US" dirty="0">
                <a:latin typeface="Comic Sans MS" panose="030F0702030302020204" pitchFamily="66" charset="0"/>
              </a:rPr>
              <a:t>;</a:t>
            </a:r>
          </a:p>
          <a:p>
            <a:r>
              <a:rPr lang="en-US" dirty="0">
                <a:latin typeface="Comic Sans MS" panose="030F0702030302020204" pitchFamily="66" charset="0"/>
              </a:rPr>
              <a:t>Struct direct *</a:t>
            </a:r>
            <a:r>
              <a:rPr lang="en-US" dirty="0" err="1">
                <a:latin typeface="Comic Sans MS" panose="030F0702030302020204" pitchFamily="66" charset="0"/>
              </a:rPr>
              <a:t>readdir</a:t>
            </a:r>
            <a:r>
              <a:rPr lang="en-US" dirty="0">
                <a:latin typeface="Comic Sans MS" panose="030F0702030302020204" pitchFamily="66" charset="0"/>
              </a:rPr>
              <a:t>(Directory Pointer);</a:t>
            </a:r>
          </a:p>
          <a:p>
            <a:endParaRPr lang="en-US" dirty="0">
              <a:latin typeface="Comic Sans MS" panose="030F0702030302020204" pitchFamily="66" charset="0"/>
            </a:endParaRPr>
          </a:p>
          <a:p>
            <a:r>
              <a:rPr lang="en-US" dirty="0">
                <a:latin typeface="Comic Sans MS" panose="030F0702030302020204" pitchFamily="66" charset="0"/>
              </a:rPr>
              <a:t>Description:</a:t>
            </a:r>
          </a:p>
          <a:p>
            <a:r>
              <a:rPr lang="en-US" dirty="0">
                <a:latin typeface="Comic Sans MS" panose="030F0702030302020204" pitchFamily="66" charset="0"/>
              </a:rPr>
              <a:t>The </a:t>
            </a:r>
            <a:r>
              <a:rPr lang="en-US" dirty="0" err="1">
                <a:latin typeface="Comic Sans MS" panose="030F0702030302020204" pitchFamily="66" charset="0"/>
              </a:rPr>
              <a:t>readdir</a:t>
            </a:r>
            <a:r>
              <a:rPr lang="en-US" dirty="0">
                <a:latin typeface="Comic Sans MS" panose="030F0702030302020204" pitchFamily="66" charset="0"/>
              </a:rPr>
              <a:t>() System Call function is used to read into a directory</a:t>
            </a:r>
          </a:p>
          <a:p>
            <a:endParaRPr lang="en-US" dirty="0">
              <a:latin typeface="Comic Sans MS" panose="030F0702030302020204" pitchFamily="66" charset="0"/>
            </a:endParaRPr>
          </a:p>
          <a:p>
            <a:r>
              <a:rPr lang="en-US" dirty="0">
                <a:latin typeface="Comic Sans MS" panose="030F0702030302020204" pitchFamily="66" charset="0"/>
              </a:rPr>
              <a:t>Return:     </a:t>
            </a:r>
          </a:p>
          <a:p>
            <a:r>
              <a:rPr lang="en-US" dirty="0">
                <a:latin typeface="Comic Sans MS" panose="030F0702030302020204" pitchFamily="66" charset="0"/>
              </a:rPr>
              <a:t>upon successful completion returns a pointer to an object of type struct </a:t>
            </a:r>
            <a:r>
              <a:rPr lang="en-US" dirty="0" err="1">
                <a:latin typeface="Comic Sans MS" panose="030F0702030302020204" pitchFamily="66" charset="0"/>
              </a:rPr>
              <a:t>duent</a:t>
            </a:r>
            <a:r>
              <a:rPr lang="en-US" dirty="0">
                <a:latin typeface="Comic Sans MS" panose="030F0702030302020204" pitchFamily="66" charset="0"/>
              </a:rPr>
              <a:t> else a null value is returned and the </a:t>
            </a:r>
            <a:r>
              <a:rPr lang="en-US" dirty="0" err="1">
                <a:latin typeface="Comic Sans MS" panose="030F0702030302020204" pitchFamily="66" charset="0"/>
              </a:rPr>
              <a:t>errno</a:t>
            </a:r>
            <a:r>
              <a:rPr lang="en-US" dirty="0">
                <a:latin typeface="Comic Sans MS" panose="030F0702030302020204" pitchFamily="66" charset="0"/>
              </a:rPr>
              <a:t> variable is </a:t>
            </a:r>
            <a:r>
              <a:rPr lang="en-US" dirty="0" err="1">
                <a:latin typeface="Comic Sans MS" panose="030F0702030302020204" pitchFamily="66" charset="0"/>
              </a:rPr>
              <a:t>set.When</a:t>
            </a:r>
            <a:r>
              <a:rPr lang="en-US" dirty="0">
                <a:latin typeface="Comic Sans MS" panose="030F0702030302020204" pitchFamily="66" charset="0"/>
              </a:rPr>
              <a:t> the end of the directory is </a:t>
            </a:r>
            <a:r>
              <a:rPr lang="en-US" dirty="0" err="1">
                <a:latin typeface="Comic Sans MS" panose="030F0702030302020204" pitchFamily="66" charset="0"/>
              </a:rPr>
              <a:t>encountered,a</a:t>
            </a:r>
            <a:r>
              <a:rPr lang="en-US" dirty="0">
                <a:latin typeface="Comic Sans MS" panose="030F0702030302020204" pitchFamily="66" charset="0"/>
              </a:rPr>
              <a:t> null value is returned and </a:t>
            </a:r>
            <a:r>
              <a:rPr lang="en-US" dirty="0" err="1">
                <a:latin typeface="Comic Sans MS" panose="030F0702030302020204" pitchFamily="66" charset="0"/>
              </a:rPr>
              <a:t>errno</a:t>
            </a:r>
            <a:r>
              <a:rPr lang="en-US" dirty="0">
                <a:latin typeface="Comic Sans MS" panose="030F0702030302020204" pitchFamily="66" charset="0"/>
              </a:rPr>
              <a:t> variable is not affected.</a:t>
            </a:r>
          </a:p>
        </p:txBody>
      </p:sp>
    </p:spTree>
    <p:extLst>
      <p:ext uri="{BB962C8B-B14F-4D97-AF65-F5344CB8AC3E}">
        <p14:creationId xmlns:p14="http://schemas.microsoft.com/office/powerpoint/2010/main" val="1298662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DFC34D-8F5E-8D60-4925-E03966D33979}"/>
              </a:ext>
            </a:extLst>
          </p:cNvPr>
          <p:cNvSpPr txBox="1"/>
          <p:nvPr/>
        </p:nvSpPr>
        <p:spPr>
          <a:xfrm>
            <a:off x="363984" y="328474"/>
            <a:ext cx="11464032" cy="3416320"/>
          </a:xfrm>
          <a:prstGeom prst="rect">
            <a:avLst/>
          </a:prstGeom>
          <a:noFill/>
        </p:spPr>
        <p:txBody>
          <a:bodyPr wrap="square" rtlCol="0">
            <a:spAutoFit/>
          </a:bodyPr>
          <a:lstStyle/>
          <a:p>
            <a:r>
              <a:rPr lang="en-US" dirty="0">
                <a:latin typeface="Comic Sans MS" panose="030F0702030302020204" pitchFamily="66" charset="0"/>
              </a:rPr>
              <a:t>5. Open </a:t>
            </a:r>
            <a:r>
              <a:rPr lang="en-US" dirty="0" err="1">
                <a:latin typeface="Comic Sans MS" panose="030F0702030302020204" pitchFamily="66" charset="0"/>
              </a:rPr>
              <a:t>dir</a:t>
            </a:r>
            <a:r>
              <a:rPr lang="en-US" dirty="0">
                <a:latin typeface="Comic Sans MS" panose="030F0702030302020204" pitchFamily="66" charset="0"/>
              </a:rPr>
              <a:t>()</a:t>
            </a:r>
          </a:p>
          <a:p>
            <a:r>
              <a:rPr lang="en-US" dirty="0">
                <a:latin typeface="Comic Sans MS" panose="030F0702030302020204" pitchFamily="66" charset="0"/>
              </a:rPr>
              <a:t>Syntax: </a:t>
            </a:r>
          </a:p>
          <a:p>
            <a:r>
              <a:rPr lang="en-US" dirty="0">
                <a:latin typeface="Comic Sans MS" panose="030F0702030302020204" pitchFamily="66" charset="0"/>
              </a:rPr>
              <a:t>DIR *</a:t>
            </a:r>
            <a:r>
              <a:rPr lang="en-US" dirty="0" err="1">
                <a:latin typeface="Comic Sans MS" panose="030F0702030302020204" pitchFamily="66" charset="0"/>
              </a:rPr>
              <a:t>opendir</a:t>
            </a:r>
            <a:r>
              <a:rPr lang="en-US" dirty="0">
                <a:latin typeface="Comic Sans MS" panose="030F0702030302020204" pitchFamily="66" charset="0"/>
              </a:rPr>
              <a:t>(const char *name);</a:t>
            </a:r>
          </a:p>
          <a:p>
            <a:r>
              <a:rPr lang="en-US" dirty="0">
                <a:latin typeface="Comic Sans MS" panose="030F0702030302020204" pitchFamily="66" charset="0"/>
              </a:rPr>
              <a:t>DIR *</a:t>
            </a:r>
            <a:r>
              <a:rPr lang="en-US" dirty="0" err="1">
                <a:latin typeface="Comic Sans MS" panose="030F0702030302020204" pitchFamily="66" charset="0"/>
              </a:rPr>
              <a:t>fdopendir</a:t>
            </a:r>
            <a:r>
              <a:rPr lang="en-US" dirty="0">
                <a:latin typeface="Comic Sans MS" panose="030F0702030302020204" pitchFamily="66" charset="0"/>
              </a:rPr>
              <a:t>(int </a:t>
            </a:r>
            <a:r>
              <a:rPr lang="en-US" dirty="0" err="1">
                <a:latin typeface="Comic Sans MS" panose="030F0702030302020204" pitchFamily="66" charset="0"/>
              </a:rPr>
              <a:t>fd</a:t>
            </a:r>
            <a:r>
              <a:rPr lang="en-US" dirty="0">
                <a:latin typeface="Comic Sans MS" panose="030F0702030302020204" pitchFamily="66" charset="0"/>
              </a:rPr>
              <a:t>);</a:t>
            </a:r>
          </a:p>
          <a:p>
            <a:endParaRPr lang="en-US" dirty="0">
              <a:latin typeface="Comic Sans MS" panose="030F0702030302020204" pitchFamily="66" charset="0"/>
            </a:endParaRPr>
          </a:p>
          <a:p>
            <a:r>
              <a:rPr lang="en-US" dirty="0">
                <a:latin typeface="Comic Sans MS" panose="030F0702030302020204" pitchFamily="66" charset="0"/>
              </a:rPr>
              <a:t>Description:</a:t>
            </a:r>
          </a:p>
          <a:p>
            <a:r>
              <a:rPr lang="en-US" dirty="0" err="1">
                <a:latin typeface="Comic Sans MS" panose="030F0702030302020204" pitchFamily="66" charset="0"/>
              </a:rPr>
              <a:t>Opendir</a:t>
            </a:r>
            <a:r>
              <a:rPr lang="en-US" dirty="0">
                <a:latin typeface="Comic Sans MS" panose="030F0702030302020204" pitchFamily="66" charset="0"/>
              </a:rPr>
              <a:t>() function call opens a directory stream corresponding to the directory name and returns a pointer to the directory system </a:t>
            </a:r>
            <a:r>
              <a:rPr lang="en-US" dirty="0" err="1">
                <a:latin typeface="Comic Sans MS" panose="030F0702030302020204" pitchFamily="66" charset="0"/>
              </a:rPr>
              <a:t>fdopendir</a:t>
            </a:r>
            <a:r>
              <a:rPr lang="en-US" dirty="0">
                <a:latin typeface="Comic Sans MS" panose="030F0702030302020204" pitchFamily="66" charset="0"/>
              </a:rPr>
              <a:t>() is identical to </a:t>
            </a:r>
            <a:r>
              <a:rPr lang="en-US" dirty="0" err="1">
                <a:latin typeface="Comic Sans MS" panose="030F0702030302020204" pitchFamily="66" charset="0"/>
              </a:rPr>
              <a:t>opendir</a:t>
            </a:r>
            <a:r>
              <a:rPr lang="en-US" dirty="0">
                <a:latin typeface="Comic Sans MS" panose="030F0702030302020204" pitchFamily="66" charset="0"/>
              </a:rPr>
              <a:t>() but returns a directory referred to by the open file </a:t>
            </a:r>
            <a:r>
              <a:rPr lang="en-US" dirty="0" err="1">
                <a:latin typeface="Comic Sans MS" panose="030F0702030302020204" pitchFamily="66" charset="0"/>
              </a:rPr>
              <a:t>desreptor</a:t>
            </a:r>
            <a:r>
              <a:rPr lang="en-US" dirty="0">
                <a:latin typeface="Comic Sans MS" panose="030F0702030302020204" pitchFamily="66" charset="0"/>
              </a:rPr>
              <a:t> </a:t>
            </a:r>
            <a:r>
              <a:rPr lang="en-US" dirty="0" err="1">
                <a:latin typeface="Comic Sans MS" panose="030F0702030302020204" pitchFamily="66" charset="0"/>
              </a:rPr>
              <a:t>fd</a:t>
            </a:r>
            <a:r>
              <a:rPr lang="en-US" dirty="0">
                <a:latin typeface="Comic Sans MS" panose="030F0702030302020204" pitchFamily="66" charset="0"/>
              </a:rPr>
              <a:t>. </a:t>
            </a:r>
          </a:p>
          <a:p>
            <a:endParaRPr lang="en-US" dirty="0">
              <a:latin typeface="Comic Sans MS" panose="030F0702030302020204" pitchFamily="66" charset="0"/>
            </a:endParaRPr>
          </a:p>
          <a:p>
            <a:r>
              <a:rPr lang="en-US" dirty="0">
                <a:latin typeface="Comic Sans MS" panose="030F0702030302020204" pitchFamily="66" charset="0"/>
              </a:rPr>
              <a:t>Return:     </a:t>
            </a:r>
          </a:p>
          <a:p>
            <a:r>
              <a:rPr lang="en-US" dirty="0">
                <a:latin typeface="Comic Sans MS" panose="030F0702030302020204" pitchFamily="66" charset="0"/>
              </a:rPr>
              <a:t>Returns a pointer to the directory stream. On error NULL is returned and </a:t>
            </a:r>
            <a:r>
              <a:rPr lang="en-US" dirty="0" err="1">
                <a:latin typeface="Comic Sans MS" panose="030F0702030302020204" pitchFamily="66" charset="0"/>
              </a:rPr>
              <a:t>errno</a:t>
            </a:r>
            <a:r>
              <a:rPr lang="en-US" dirty="0">
                <a:latin typeface="Comic Sans MS" panose="030F0702030302020204" pitchFamily="66" charset="0"/>
              </a:rPr>
              <a:t> is set appropriately</a:t>
            </a:r>
          </a:p>
        </p:txBody>
      </p:sp>
      <p:sp>
        <p:nvSpPr>
          <p:cNvPr id="5" name="TextBox 4">
            <a:extLst>
              <a:ext uri="{FF2B5EF4-FFF2-40B4-BE49-F238E27FC236}">
                <a16:creationId xmlns:a16="http://schemas.microsoft.com/office/drawing/2014/main" id="{B35CC6E1-B32C-8B3A-53B1-BF7F4004C26C}"/>
              </a:ext>
            </a:extLst>
          </p:cNvPr>
          <p:cNvSpPr txBox="1"/>
          <p:nvPr/>
        </p:nvSpPr>
        <p:spPr>
          <a:xfrm>
            <a:off x="363984" y="3744794"/>
            <a:ext cx="11339744" cy="2862322"/>
          </a:xfrm>
          <a:prstGeom prst="rect">
            <a:avLst/>
          </a:prstGeom>
          <a:noFill/>
        </p:spPr>
        <p:txBody>
          <a:bodyPr wrap="square" rtlCol="0">
            <a:spAutoFit/>
          </a:bodyPr>
          <a:lstStyle/>
          <a:p>
            <a:r>
              <a:rPr lang="en-US" dirty="0">
                <a:latin typeface="Comic Sans MS" panose="030F0702030302020204" pitchFamily="66" charset="0"/>
              </a:rPr>
              <a:t>6. </a:t>
            </a:r>
            <a:r>
              <a:rPr lang="en-US" dirty="0" err="1">
                <a:latin typeface="Comic Sans MS" panose="030F0702030302020204" pitchFamily="66" charset="0"/>
              </a:rPr>
              <a:t>Rewinddir</a:t>
            </a:r>
            <a:r>
              <a:rPr lang="en-US" dirty="0">
                <a:latin typeface="Comic Sans MS" panose="030F0702030302020204" pitchFamily="66" charset="0"/>
              </a:rPr>
              <a:t>()</a:t>
            </a:r>
          </a:p>
          <a:p>
            <a:r>
              <a:rPr lang="en-US" dirty="0">
                <a:latin typeface="Comic Sans MS" panose="030F0702030302020204" pitchFamily="66" charset="0"/>
              </a:rPr>
              <a:t>Syntax: </a:t>
            </a:r>
          </a:p>
          <a:p>
            <a:r>
              <a:rPr lang="en-US" dirty="0">
                <a:latin typeface="Comic Sans MS" panose="030F0702030302020204" pitchFamily="66" charset="0"/>
              </a:rPr>
              <a:t>Void </a:t>
            </a:r>
            <a:r>
              <a:rPr lang="en-US" dirty="0" err="1">
                <a:latin typeface="Comic Sans MS" panose="030F0702030302020204" pitchFamily="66" charset="0"/>
              </a:rPr>
              <a:t>rewinddir</a:t>
            </a:r>
            <a:r>
              <a:rPr lang="en-US" dirty="0">
                <a:latin typeface="Comic Sans MS" panose="030F0702030302020204" pitchFamily="66" charset="0"/>
              </a:rPr>
              <a:t>(DIR *</a:t>
            </a:r>
            <a:r>
              <a:rPr lang="en-US" dirty="0" err="1">
                <a:latin typeface="Comic Sans MS" panose="030F0702030302020204" pitchFamily="66" charset="0"/>
              </a:rPr>
              <a:t>dirp</a:t>
            </a:r>
            <a:r>
              <a:rPr lang="en-US" dirty="0">
                <a:latin typeface="Comic Sans MS" panose="030F0702030302020204" pitchFamily="66" charset="0"/>
              </a:rPr>
              <a:t>);</a:t>
            </a:r>
          </a:p>
          <a:p>
            <a:endParaRPr lang="en-US" dirty="0">
              <a:latin typeface="Comic Sans MS" panose="030F0702030302020204" pitchFamily="66" charset="0"/>
            </a:endParaRPr>
          </a:p>
          <a:p>
            <a:r>
              <a:rPr lang="en-US" dirty="0">
                <a:latin typeface="Comic Sans MS" panose="030F0702030302020204" pitchFamily="66" charset="0"/>
              </a:rPr>
              <a:t>Description:</a:t>
            </a:r>
          </a:p>
          <a:p>
            <a:r>
              <a:rPr lang="en-US" dirty="0">
                <a:latin typeface="Comic Sans MS" panose="030F0702030302020204" pitchFamily="66" charset="0"/>
              </a:rPr>
              <a:t>The </a:t>
            </a:r>
            <a:r>
              <a:rPr lang="en-US" dirty="0" err="1">
                <a:latin typeface="Comic Sans MS" panose="030F0702030302020204" pitchFamily="66" charset="0"/>
              </a:rPr>
              <a:t>rewinddir</a:t>
            </a:r>
            <a:r>
              <a:rPr lang="en-US" dirty="0">
                <a:latin typeface="Comic Sans MS" panose="030F0702030302020204" pitchFamily="66" charset="0"/>
              </a:rPr>
              <a:t>() function resets the position of the directory stream to which </a:t>
            </a:r>
            <a:r>
              <a:rPr lang="en-US" dirty="0" err="1">
                <a:latin typeface="Comic Sans MS" panose="030F0702030302020204" pitchFamily="66" charset="0"/>
              </a:rPr>
              <a:t>dir</a:t>
            </a:r>
            <a:r>
              <a:rPr lang="en-US" dirty="0">
                <a:latin typeface="Comic Sans MS" panose="030F0702030302020204" pitchFamily="66" charset="0"/>
              </a:rPr>
              <a:t> refers to the </a:t>
            </a:r>
            <a:r>
              <a:rPr lang="en-US" dirty="0" err="1">
                <a:latin typeface="Comic Sans MS" panose="030F0702030302020204" pitchFamily="66" charset="0"/>
              </a:rPr>
              <a:t>begining</a:t>
            </a:r>
            <a:r>
              <a:rPr lang="en-US" dirty="0">
                <a:latin typeface="Comic Sans MS" panose="030F0702030302020204" pitchFamily="66" charset="0"/>
              </a:rPr>
              <a:t> of the directory.</a:t>
            </a:r>
          </a:p>
          <a:p>
            <a:endParaRPr lang="en-US" dirty="0">
              <a:latin typeface="Comic Sans MS" panose="030F0702030302020204" pitchFamily="66" charset="0"/>
            </a:endParaRPr>
          </a:p>
          <a:p>
            <a:r>
              <a:rPr lang="en-US" dirty="0">
                <a:latin typeface="Comic Sans MS" panose="030F0702030302020204" pitchFamily="66" charset="0"/>
              </a:rPr>
              <a:t>Return:     </a:t>
            </a:r>
          </a:p>
          <a:p>
            <a:r>
              <a:rPr lang="en-US" dirty="0">
                <a:latin typeface="Comic Sans MS" panose="030F0702030302020204" pitchFamily="66" charset="0"/>
              </a:rPr>
              <a:t>The </a:t>
            </a:r>
            <a:r>
              <a:rPr lang="en-US" dirty="0" err="1">
                <a:latin typeface="Comic Sans MS" panose="030F0702030302020204" pitchFamily="66" charset="0"/>
              </a:rPr>
              <a:t>rewindir</a:t>
            </a:r>
            <a:r>
              <a:rPr lang="en-US" dirty="0">
                <a:latin typeface="Comic Sans MS" panose="030F0702030302020204" pitchFamily="66" charset="0"/>
              </a:rPr>
              <a:t>() function does not return a value.</a:t>
            </a:r>
          </a:p>
        </p:txBody>
      </p:sp>
    </p:spTree>
    <p:extLst>
      <p:ext uri="{BB962C8B-B14F-4D97-AF65-F5344CB8AC3E}">
        <p14:creationId xmlns:p14="http://schemas.microsoft.com/office/powerpoint/2010/main" val="1784698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D8DF08-F3D2-478F-05B5-3F1F3D74214F}"/>
              </a:ext>
            </a:extLst>
          </p:cNvPr>
          <p:cNvPicPr>
            <a:picLocks noChangeAspect="1"/>
          </p:cNvPicPr>
          <p:nvPr/>
        </p:nvPicPr>
        <p:blipFill>
          <a:blip r:embed="rId2"/>
          <a:stretch>
            <a:fillRect/>
          </a:stretch>
        </p:blipFill>
        <p:spPr>
          <a:xfrm>
            <a:off x="2168092" y="275208"/>
            <a:ext cx="7855816" cy="6196613"/>
          </a:xfrm>
          <a:prstGeom prst="rect">
            <a:avLst/>
          </a:prstGeom>
        </p:spPr>
      </p:pic>
    </p:spTree>
    <p:extLst>
      <p:ext uri="{BB962C8B-B14F-4D97-AF65-F5344CB8AC3E}">
        <p14:creationId xmlns:p14="http://schemas.microsoft.com/office/powerpoint/2010/main" val="3768871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265639" y="837214"/>
            <a:ext cx="9242998" cy="2387600"/>
          </a:xfrm>
        </p:spPr>
        <p:txBody>
          <a:bodyPr>
            <a:normAutofit/>
          </a:bodyPr>
          <a:lstStyle/>
          <a:p>
            <a:r>
              <a:rPr lang="en-US" sz="4800" dirty="0">
                <a:latin typeface="Comic Sans MS" panose="030F0702030302020204" pitchFamily="66" charset="0"/>
              </a:rPr>
              <a:t>PROCESS SYSTEM CALLS</a:t>
            </a:r>
          </a:p>
        </p:txBody>
      </p:sp>
      <p:pic>
        <p:nvPicPr>
          <p:cNvPr id="3" name="Picture 2">
            <a:extLst>
              <a:ext uri="{FF2B5EF4-FFF2-40B4-BE49-F238E27FC236}">
                <a16:creationId xmlns:a16="http://schemas.microsoft.com/office/drawing/2014/main" id="{98163599-8E39-6722-35C8-ED706861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105234"/>
            <a:ext cx="818948" cy="618972"/>
          </a:xfrm>
          <a:prstGeom prst="rect">
            <a:avLst/>
          </a:prstGeom>
        </p:spPr>
      </p:pic>
      <p:sp>
        <p:nvSpPr>
          <p:cNvPr id="4" name="Rectangle 3">
            <a:extLst>
              <a:ext uri="{FF2B5EF4-FFF2-40B4-BE49-F238E27FC236}">
                <a16:creationId xmlns:a16="http://schemas.microsoft.com/office/drawing/2014/main" id="{70D17E49-5FDD-22C1-9088-E71986E1E569}"/>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EC008C">
                    <a:lumMod val="60000"/>
                    <a:lumOff val="40000"/>
                  </a:srgbClr>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Tree>
    <p:extLst>
      <p:ext uri="{BB962C8B-B14F-4D97-AF65-F5344CB8AC3E}">
        <p14:creationId xmlns:p14="http://schemas.microsoft.com/office/powerpoint/2010/main" val="3698675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croll: Vertical 10">
            <a:extLst>
              <a:ext uri="{FF2B5EF4-FFF2-40B4-BE49-F238E27FC236}">
                <a16:creationId xmlns:a16="http://schemas.microsoft.com/office/drawing/2014/main" id="{A4B47059-6518-E86A-FA60-C1C2213D9C69}"/>
              </a:ext>
            </a:extLst>
          </p:cNvPr>
          <p:cNvSpPr/>
          <p:nvPr/>
        </p:nvSpPr>
        <p:spPr>
          <a:xfrm>
            <a:off x="5440680" y="850392"/>
            <a:ext cx="6751320" cy="588873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croll: Vertical 8">
            <a:extLst>
              <a:ext uri="{FF2B5EF4-FFF2-40B4-BE49-F238E27FC236}">
                <a16:creationId xmlns:a16="http://schemas.microsoft.com/office/drawing/2014/main" id="{F1785042-3E30-E320-1AD2-CAB48C095114}"/>
              </a:ext>
            </a:extLst>
          </p:cNvPr>
          <p:cNvSpPr/>
          <p:nvPr/>
        </p:nvSpPr>
        <p:spPr>
          <a:xfrm>
            <a:off x="0" y="171771"/>
            <a:ext cx="6281928" cy="566013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83F2B1C-40F7-39E8-10A2-8D8B7630651D}"/>
              </a:ext>
            </a:extLst>
          </p:cNvPr>
          <p:cNvSpPr txBox="1"/>
          <p:nvPr/>
        </p:nvSpPr>
        <p:spPr>
          <a:xfrm>
            <a:off x="850392" y="1026093"/>
            <a:ext cx="5848242" cy="45243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Wait()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Parent waits for a child (system call)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blocks until a child terminates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#include &lt;sys/</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types.h</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#include &lt;sys/</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wait.h</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pid</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t wait (int *status);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Parent waits for a specific child to terminate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#include &lt;sys/</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types.h</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#include &lt;sys/</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wait.h</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pid</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t </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waitpid</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pid</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t </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pid</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int *status, int options);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Returns: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Returns </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pid</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of the child process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Returns -1 if no children exists (already exited)</a:t>
            </a:r>
          </a:p>
        </p:txBody>
      </p:sp>
      <p:sp>
        <p:nvSpPr>
          <p:cNvPr id="6" name="TextBox 5">
            <a:extLst>
              <a:ext uri="{FF2B5EF4-FFF2-40B4-BE49-F238E27FC236}">
                <a16:creationId xmlns:a16="http://schemas.microsoft.com/office/drawing/2014/main" id="{9C4BDE09-8320-1BD9-C47F-A6A9F87555C7}"/>
              </a:ext>
            </a:extLst>
          </p:cNvPr>
          <p:cNvSpPr txBox="1"/>
          <p:nvPr/>
        </p:nvSpPr>
        <p:spPr>
          <a:xfrm>
            <a:off x="6281928" y="1709214"/>
            <a:ext cx="5615286" cy="480131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Fork()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Child process inherits state from parent process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Child have separate copies of that state Parent and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child share access to any open files.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Syntax: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Pid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=fork()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pid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 parent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}else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 child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Returns: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 : fork() returns the child process ID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Child():fork returns a 0</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3689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bbon: Tilted Up 3">
            <a:extLst>
              <a:ext uri="{FF2B5EF4-FFF2-40B4-BE49-F238E27FC236}">
                <a16:creationId xmlns:a16="http://schemas.microsoft.com/office/drawing/2014/main" id="{17107323-AC70-3EAF-CB9C-27B06EA5807B}"/>
              </a:ext>
            </a:extLst>
          </p:cNvPr>
          <p:cNvSpPr/>
          <p:nvPr/>
        </p:nvSpPr>
        <p:spPr>
          <a:xfrm>
            <a:off x="713232" y="1051560"/>
            <a:ext cx="10771632" cy="4672584"/>
          </a:xfrm>
          <a:prstGeom prst="ribbon2">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11104BC-79D0-634E-E0B4-99A5C1D23070}"/>
              </a:ext>
            </a:extLst>
          </p:cNvPr>
          <p:cNvSpPr txBox="1"/>
          <p:nvPr/>
        </p:nvSpPr>
        <p:spPr>
          <a:xfrm>
            <a:off x="3485388" y="1353313"/>
            <a:ext cx="5221224"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Execlp</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Fork copies the state of the parent process Child continues running the parent program with a copy of the process memory and registers.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Need a way to invoke a new program In the context of the newly-created child process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Syntax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#include &lt;</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unistd.h</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execlp</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(const char *file, const char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arg</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88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972F6-0F8B-10A7-7FB1-14ECDF13C1CC}"/>
              </a:ext>
            </a:extLst>
          </p:cNvPr>
          <p:cNvPicPr>
            <a:picLocks noChangeAspect="1"/>
          </p:cNvPicPr>
          <p:nvPr/>
        </p:nvPicPr>
        <p:blipFill rotWithShape="1">
          <a:blip r:embed="rId2"/>
          <a:srcRect l="28834" t="9034" r="20461" b="17186"/>
          <a:stretch/>
        </p:blipFill>
        <p:spPr>
          <a:xfrm>
            <a:off x="0" y="774576"/>
            <a:ext cx="6096000" cy="5519415"/>
          </a:xfrm>
          <a:prstGeom prst="rect">
            <a:avLst/>
          </a:prstGeom>
        </p:spPr>
      </p:pic>
      <p:pic>
        <p:nvPicPr>
          <p:cNvPr id="7" name="Picture 6">
            <a:extLst>
              <a:ext uri="{FF2B5EF4-FFF2-40B4-BE49-F238E27FC236}">
                <a16:creationId xmlns:a16="http://schemas.microsoft.com/office/drawing/2014/main" id="{99722560-BF15-2C27-8F0C-72FB6E70218A}"/>
              </a:ext>
            </a:extLst>
          </p:cNvPr>
          <p:cNvPicPr>
            <a:picLocks noChangeAspect="1"/>
          </p:cNvPicPr>
          <p:nvPr/>
        </p:nvPicPr>
        <p:blipFill rotWithShape="1">
          <a:blip r:embed="rId3"/>
          <a:srcRect l="28982" t="30193" r="26941" b="27943"/>
          <a:stretch/>
        </p:blipFill>
        <p:spPr>
          <a:xfrm>
            <a:off x="6096000" y="774576"/>
            <a:ext cx="6096000" cy="5519415"/>
          </a:xfrm>
          <a:prstGeom prst="rect">
            <a:avLst/>
          </a:prstGeom>
        </p:spPr>
      </p:pic>
    </p:spTree>
    <p:extLst>
      <p:ext uri="{BB962C8B-B14F-4D97-AF65-F5344CB8AC3E}">
        <p14:creationId xmlns:p14="http://schemas.microsoft.com/office/powerpoint/2010/main" val="4135495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265639" y="837214"/>
            <a:ext cx="9242998" cy="2387600"/>
          </a:xfrm>
        </p:spPr>
        <p:txBody>
          <a:bodyPr>
            <a:normAutofit/>
          </a:bodyPr>
          <a:lstStyle/>
          <a:p>
            <a:r>
              <a:rPr lang="en-US" sz="4800" dirty="0">
                <a:latin typeface="Comic Sans MS" panose="030F0702030302020204" pitchFamily="66" charset="0"/>
              </a:rPr>
              <a:t>Scheduling algorithms</a:t>
            </a:r>
          </a:p>
        </p:txBody>
      </p:sp>
      <p:pic>
        <p:nvPicPr>
          <p:cNvPr id="3" name="Picture 2">
            <a:extLst>
              <a:ext uri="{FF2B5EF4-FFF2-40B4-BE49-F238E27FC236}">
                <a16:creationId xmlns:a16="http://schemas.microsoft.com/office/drawing/2014/main" id="{98163599-8E39-6722-35C8-ED706861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105234"/>
            <a:ext cx="818948" cy="618972"/>
          </a:xfrm>
          <a:prstGeom prst="rect">
            <a:avLst/>
          </a:prstGeom>
        </p:spPr>
      </p:pic>
      <p:sp>
        <p:nvSpPr>
          <p:cNvPr id="4" name="Rectangle 3">
            <a:extLst>
              <a:ext uri="{FF2B5EF4-FFF2-40B4-BE49-F238E27FC236}">
                <a16:creationId xmlns:a16="http://schemas.microsoft.com/office/drawing/2014/main" id="{70D17E49-5FDD-22C1-9088-E71986E1E569}"/>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EC008C">
                    <a:lumMod val="60000"/>
                    <a:lumOff val="40000"/>
                  </a:srgbClr>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Tree>
    <p:extLst>
      <p:ext uri="{BB962C8B-B14F-4D97-AF65-F5344CB8AC3E}">
        <p14:creationId xmlns:p14="http://schemas.microsoft.com/office/powerpoint/2010/main" val="1346827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FAC9D6-D25A-8D92-4D8F-85B3551C1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939" y="373673"/>
            <a:ext cx="6036121" cy="6345983"/>
          </a:xfrm>
          <a:prstGeom prst="rect">
            <a:avLst/>
          </a:prstGeom>
        </p:spPr>
      </p:pic>
    </p:spTree>
    <p:extLst>
      <p:ext uri="{BB962C8B-B14F-4D97-AF65-F5344CB8AC3E}">
        <p14:creationId xmlns:p14="http://schemas.microsoft.com/office/powerpoint/2010/main" val="2907859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B492D8-F8E0-EEE1-D5C7-C41C103BD4F1}"/>
              </a:ext>
            </a:extLst>
          </p:cNvPr>
          <p:cNvSpPr txBox="1"/>
          <p:nvPr/>
        </p:nvSpPr>
        <p:spPr>
          <a:xfrm>
            <a:off x="497149" y="435006"/>
            <a:ext cx="11461071" cy="3370346"/>
          </a:xfrm>
          <a:prstGeom prst="rect">
            <a:avLst/>
          </a:prstGeom>
          <a:noFill/>
        </p:spPr>
        <p:txBody>
          <a:bodyPr wrap="square" rtlCol="0">
            <a:spAutoFit/>
          </a:bodyPr>
          <a:lstStyle/>
          <a:p>
            <a:pPr>
              <a:lnSpc>
                <a:spcPct val="150000"/>
              </a:lnSpc>
            </a:pPr>
            <a:r>
              <a:rPr lang="en-US" dirty="0">
                <a:latin typeface="Comic Sans MS" panose="030F0702030302020204" pitchFamily="66" charset="0"/>
              </a:rPr>
              <a:t>A Scheduling Algorithm is the algorithm which tells us how much CPU time we can allocate to the processes.</a:t>
            </a:r>
          </a:p>
          <a:p>
            <a:pPr>
              <a:lnSpc>
                <a:spcPct val="150000"/>
              </a:lnSpc>
            </a:pPr>
            <a:r>
              <a:rPr lang="en-US" dirty="0">
                <a:latin typeface="Comic Sans MS" panose="030F0702030302020204" pitchFamily="66" charset="0"/>
              </a:rPr>
              <a:t>These scheduling algorithms are either preemptive or non-preemptive.</a:t>
            </a:r>
          </a:p>
          <a:p>
            <a:pPr marL="285750" indent="-285750">
              <a:lnSpc>
                <a:spcPct val="150000"/>
              </a:lnSpc>
              <a:buFont typeface="Courier New" panose="02070309020205020404" pitchFamily="49" charset="0"/>
              <a:buChar char="o"/>
            </a:pPr>
            <a:r>
              <a:rPr lang="en-US" dirty="0">
                <a:latin typeface="Comic Sans MS" panose="030F0702030302020204" pitchFamily="66" charset="0"/>
              </a:rPr>
              <a:t>Preemptive Scheduling Algorithms are those which are based on the priority of the processes. By preference, when a high priority process enters, it preempts a low priority process in between and executes the high priority process first.</a:t>
            </a:r>
          </a:p>
          <a:p>
            <a:pPr marL="285750" indent="-285750">
              <a:lnSpc>
                <a:spcPct val="150000"/>
              </a:lnSpc>
              <a:buFont typeface="Courier New" panose="02070309020205020404" pitchFamily="49" charset="0"/>
              <a:buChar char="o"/>
            </a:pPr>
            <a:r>
              <a:rPr lang="en-US" dirty="0">
                <a:latin typeface="Comic Sans MS" panose="030F0702030302020204" pitchFamily="66" charset="0"/>
              </a:rPr>
              <a:t>Non-preemptive Scheduling Algorithms are those who can’t be preempted in between, i.e. we can not take control of CPU in between until the current process completes its execution.</a:t>
            </a:r>
          </a:p>
        </p:txBody>
      </p:sp>
      <p:sp>
        <p:nvSpPr>
          <p:cNvPr id="5" name="TextBox 4">
            <a:extLst>
              <a:ext uri="{FF2B5EF4-FFF2-40B4-BE49-F238E27FC236}">
                <a16:creationId xmlns:a16="http://schemas.microsoft.com/office/drawing/2014/main" id="{313FA6FC-05DF-E4E5-AA65-ABB2E1F6BFC5}"/>
              </a:ext>
            </a:extLst>
          </p:cNvPr>
          <p:cNvSpPr txBox="1"/>
          <p:nvPr/>
        </p:nvSpPr>
        <p:spPr>
          <a:xfrm>
            <a:off x="594804" y="4003829"/>
            <a:ext cx="5566300" cy="2052037"/>
          </a:xfrm>
          <a:prstGeom prst="rect">
            <a:avLst/>
          </a:prstGeom>
          <a:noFill/>
        </p:spPr>
        <p:txBody>
          <a:bodyPr wrap="square" rtlCol="0">
            <a:spAutoFit/>
          </a:bodyPr>
          <a:lstStyle/>
          <a:p>
            <a:pPr>
              <a:lnSpc>
                <a:spcPct val="150000"/>
              </a:lnSpc>
            </a:pPr>
            <a:r>
              <a:rPr lang="en-US" dirty="0">
                <a:latin typeface="Comic Sans MS" panose="030F0702030302020204" pitchFamily="66" charset="0"/>
              </a:rPr>
              <a:t>Six types of scheduling algorithms:</a:t>
            </a:r>
          </a:p>
          <a:p>
            <a:pPr marL="285750" indent="-285750">
              <a:lnSpc>
                <a:spcPct val="200000"/>
              </a:lnSpc>
              <a:spcAft>
                <a:spcPts val="800"/>
              </a:spcAft>
              <a:buFont typeface="Courier New" panose="02070309020205020404" pitchFamily="49" charset="0"/>
              <a:buChar char="o"/>
            </a:pPr>
            <a:r>
              <a:rPr lang="en-IN" sz="1800" dirty="0">
                <a:effectLst/>
                <a:latin typeface="Comic Sans MS" panose="030F0702030302020204" pitchFamily="66" charset="0"/>
                <a:ea typeface="Calibri" panose="020F0502020204030204" pitchFamily="34" charset="0"/>
                <a:cs typeface="Times New Roman" panose="02020603050405020304" pitchFamily="18" charset="0"/>
              </a:rPr>
              <a:t>Priority Scheduling</a:t>
            </a:r>
          </a:p>
          <a:p>
            <a:pPr marL="285750" marR="0" indent="-285750">
              <a:lnSpc>
                <a:spcPct val="150000"/>
              </a:lnSpc>
              <a:spcBef>
                <a:spcPts val="0"/>
              </a:spcBef>
              <a:spcAft>
                <a:spcPts val="800"/>
              </a:spcAft>
              <a:buFont typeface="Courier New" panose="02070309020205020404" pitchFamily="49" charset="0"/>
              <a:buChar char="o"/>
            </a:pPr>
            <a:r>
              <a:rPr lang="en-IN" sz="1800" dirty="0">
                <a:effectLst/>
                <a:latin typeface="Comic Sans MS" panose="030F0702030302020204" pitchFamily="66" charset="0"/>
                <a:ea typeface="Calibri" panose="020F0502020204030204" pitchFamily="34" charset="0"/>
                <a:cs typeface="Times New Roman" panose="02020603050405020304" pitchFamily="18" charset="0"/>
              </a:rPr>
              <a:t>Shortest-Job-Next (SJN) Scheduling</a:t>
            </a:r>
          </a:p>
          <a:p>
            <a:pPr marL="285750" indent="-285750">
              <a:lnSpc>
                <a:spcPct val="150000"/>
              </a:lnSpc>
              <a:spcAft>
                <a:spcPts val="800"/>
              </a:spcAft>
              <a:buFont typeface="Courier New" panose="02070309020205020404" pitchFamily="49" charset="0"/>
              <a:buChar char="o"/>
            </a:pPr>
            <a:r>
              <a:rPr lang="en-IN" sz="1800" dirty="0">
                <a:effectLst/>
                <a:latin typeface="Comic Sans MS" panose="030F0702030302020204" pitchFamily="66" charset="0"/>
                <a:ea typeface="Calibri" panose="020F0502020204030204" pitchFamily="34" charset="0"/>
                <a:cs typeface="Times New Roman" panose="02020603050405020304" pitchFamily="18" charset="0"/>
              </a:rPr>
              <a:t>First-Come, First-Served (FCFS) Scheduling</a:t>
            </a:r>
            <a:endParaRPr lang="en-US" dirty="0">
              <a:latin typeface="Comic Sans MS" panose="030F0702030302020204" pitchFamily="66"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E706034-7F2F-CD8B-C532-B76688FE954C}"/>
              </a:ext>
            </a:extLst>
          </p:cNvPr>
          <p:cNvSpPr txBox="1"/>
          <p:nvPr/>
        </p:nvSpPr>
        <p:spPr>
          <a:xfrm>
            <a:off x="5930283" y="4536489"/>
            <a:ext cx="4696288" cy="1498039"/>
          </a:xfrm>
          <a:prstGeom prst="rect">
            <a:avLst/>
          </a:prstGeom>
          <a:noFill/>
        </p:spPr>
        <p:txBody>
          <a:bodyPr wrap="square" rtlCol="0">
            <a:spAutoFit/>
          </a:bodyPr>
          <a:lstStyle/>
          <a:p>
            <a:pPr marL="285750" marR="0" indent="-285750">
              <a:lnSpc>
                <a:spcPct val="150000"/>
              </a:lnSpc>
              <a:spcBef>
                <a:spcPts val="0"/>
              </a:spcBef>
              <a:spcAft>
                <a:spcPts val="800"/>
              </a:spcAft>
              <a:buFont typeface="Courier New" panose="02070309020205020404" pitchFamily="49" charset="0"/>
              <a:buChar char="o"/>
            </a:pPr>
            <a:r>
              <a:rPr lang="en-IN" sz="1800" dirty="0">
                <a:effectLst/>
                <a:latin typeface="Comic Sans MS" panose="030F0702030302020204" pitchFamily="66" charset="0"/>
                <a:ea typeface="Calibri" panose="020F0502020204030204" pitchFamily="34" charset="0"/>
                <a:cs typeface="Times New Roman" panose="02020603050405020304" pitchFamily="18" charset="0"/>
              </a:rPr>
              <a:t>Shortest Remaining Time</a:t>
            </a:r>
            <a:endParaRPr lang="en-US" dirty="0">
              <a:latin typeface="Comic Sans MS" panose="030F0702030302020204" pitchFamily="66" charset="0"/>
              <a:ea typeface="Calibri" panose="020F0502020204030204" pitchFamily="34" charset="0"/>
              <a:cs typeface="Times New Roman" panose="02020603050405020304" pitchFamily="18" charset="0"/>
            </a:endParaRPr>
          </a:p>
          <a:p>
            <a:pPr marL="285750" marR="0" indent="-285750">
              <a:lnSpc>
                <a:spcPct val="150000"/>
              </a:lnSpc>
              <a:spcBef>
                <a:spcPts val="0"/>
              </a:spcBef>
              <a:spcAft>
                <a:spcPts val="800"/>
              </a:spcAft>
              <a:buFont typeface="Courier New" panose="02070309020205020404" pitchFamily="49" charset="0"/>
              <a:buChar char="o"/>
            </a:pPr>
            <a:r>
              <a:rPr lang="en-IN" sz="1800" dirty="0">
                <a:effectLst/>
                <a:latin typeface="Comic Sans MS" panose="030F0702030302020204" pitchFamily="66" charset="0"/>
                <a:ea typeface="Calibri" panose="020F0502020204030204" pitchFamily="34" charset="0"/>
                <a:cs typeface="Times New Roman" panose="02020603050405020304" pitchFamily="18" charset="0"/>
              </a:rPr>
              <a:t>Round Robin(RR) Scheduling</a:t>
            </a:r>
            <a:endParaRPr lang="en-US" dirty="0">
              <a:latin typeface="Comic Sans MS" panose="030F0702030302020204" pitchFamily="66" charset="0"/>
              <a:ea typeface="Calibri" panose="020F0502020204030204" pitchFamily="34" charset="0"/>
              <a:cs typeface="Times New Roman" panose="02020603050405020304" pitchFamily="18" charset="0"/>
            </a:endParaRPr>
          </a:p>
          <a:p>
            <a:pPr marL="285750" marR="0" indent="-285750">
              <a:lnSpc>
                <a:spcPct val="150000"/>
              </a:lnSpc>
              <a:spcBef>
                <a:spcPts val="0"/>
              </a:spcBef>
              <a:spcAft>
                <a:spcPts val="800"/>
              </a:spcAft>
              <a:buFont typeface="Courier New" panose="02070309020205020404" pitchFamily="49" charset="0"/>
              <a:buChar char="o"/>
            </a:pPr>
            <a:r>
              <a:rPr lang="en-IN" sz="1800" dirty="0">
                <a:effectLst/>
                <a:latin typeface="Comic Sans MS" panose="030F0702030302020204" pitchFamily="66" charset="0"/>
                <a:ea typeface="Calibri" panose="020F0502020204030204" pitchFamily="34" charset="0"/>
                <a:cs typeface="Times New Roman" panose="02020603050405020304" pitchFamily="18" charset="0"/>
              </a:rPr>
              <a:t>Multiple-Level Queues Scheduling</a:t>
            </a:r>
            <a:endParaRPr lang="en-US" sz="1800" dirty="0">
              <a:effectLst/>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804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9151" y="113392"/>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70632" y="6143348"/>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
        <p:nvSpPr>
          <p:cNvPr id="8" name="TextBox 3">
            <a:extLst>
              <a:ext uri="{FF2B5EF4-FFF2-40B4-BE49-F238E27FC236}">
                <a16:creationId xmlns:a16="http://schemas.microsoft.com/office/drawing/2014/main" id="{C6D5C490-2980-C811-30CF-3FF9ECB10259}"/>
              </a:ext>
            </a:extLst>
          </p:cNvPr>
          <p:cNvSpPr txBox="1"/>
          <p:nvPr/>
        </p:nvSpPr>
        <p:spPr>
          <a:xfrm>
            <a:off x="588737" y="-223000"/>
            <a:ext cx="5810509" cy="1064972"/>
          </a:xfrm>
          <a:prstGeom prst="rect">
            <a:avLst/>
          </a:prstGeom>
        </p:spPr>
        <p:txBody>
          <a:bodyPr wrap="square" lIns="0" tIns="0" rIns="0" bIns="0" rtlCol="0" anchor="t">
            <a:spAutoFit/>
          </a:bodyPr>
          <a:lstStyle/>
          <a:p>
            <a:pPr defTabSz="609630">
              <a:lnSpc>
                <a:spcPts val="9624"/>
              </a:lnSpc>
              <a:spcBef>
                <a:spcPct val="0"/>
              </a:spcBef>
            </a:pPr>
            <a:r>
              <a:rPr lang="en-US" sz="3200" b="1" spc="563" dirty="0">
                <a:solidFill>
                  <a:srgbClr val="FFFFFF"/>
                </a:solidFill>
                <a:latin typeface="Comic Sans MS" panose="030F0702030302020204" pitchFamily="66" charset="0"/>
              </a:rPr>
              <a:t>INTRODUCTION</a:t>
            </a:r>
          </a:p>
        </p:txBody>
      </p:sp>
      <p:sp>
        <p:nvSpPr>
          <p:cNvPr id="9" name="TextBox 8">
            <a:extLst>
              <a:ext uri="{FF2B5EF4-FFF2-40B4-BE49-F238E27FC236}">
                <a16:creationId xmlns:a16="http://schemas.microsoft.com/office/drawing/2014/main" id="{5A12B073-2EAB-507F-A733-7A00DC5F7BCE}"/>
              </a:ext>
            </a:extLst>
          </p:cNvPr>
          <p:cNvSpPr txBox="1"/>
          <p:nvPr/>
        </p:nvSpPr>
        <p:spPr>
          <a:xfrm>
            <a:off x="544349" y="1241728"/>
            <a:ext cx="11049888" cy="1426288"/>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sz="2000" dirty="0">
                <a:latin typeface="Comic Sans MS" panose="030F0702030302020204" pitchFamily="66" charset="0"/>
              </a:rPr>
              <a:t>It is a modern, fast and open source competitor to Windows and macOS. It's been designed with non-technical users in mind and is a great introduction to the world of Linux, but also caters to veteran Linux users.</a:t>
            </a:r>
          </a:p>
        </p:txBody>
      </p:sp>
      <p:sp>
        <p:nvSpPr>
          <p:cNvPr id="10" name="TextBox 9">
            <a:extLst>
              <a:ext uri="{FF2B5EF4-FFF2-40B4-BE49-F238E27FC236}">
                <a16:creationId xmlns:a16="http://schemas.microsoft.com/office/drawing/2014/main" id="{7D5A004E-9680-8647-2DB3-4F8C7C8C16CC}"/>
              </a:ext>
            </a:extLst>
          </p:cNvPr>
          <p:cNvSpPr txBox="1"/>
          <p:nvPr/>
        </p:nvSpPr>
        <p:spPr>
          <a:xfrm>
            <a:off x="588737" y="2668016"/>
            <a:ext cx="11049888" cy="1426288"/>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sz="2000" i="0" dirty="0">
                <a:effectLst/>
                <a:latin typeface="Comic Sans MS" panose="030F0702030302020204" pitchFamily="66" charset="0"/>
              </a:rPr>
              <a:t>Elementary OS focuses on enhancing visuals and minimizing performance issues; so if you generally opt for better design over better performance, you should go for Elementary OS.</a:t>
            </a:r>
            <a:endParaRPr lang="en-US" sz="2000" dirty="0">
              <a:latin typeface="Comic Sans MS" panose="030F0702030302020204" pitchFamily="66" charset="0"/>
            </a:endParaRPr>
          </a:p>
        </p:txBody>
      </p:sp>
      <p:sp>
        <p:nvSpPr>
          <p:cNvPr id="11" name="TextBox 10">
            <a:extLst>
              <a:ext uri="{FF2B5EF4-FFF2-40B4-BE49-F238E27FC236}">
                <a16:creationId xmlns:a16="http://schemas.microsoft.com/office/drawing/2014/main" id="{6EE9A40D-347D-45D5-720E-DDE910E5543B}"/>
              </a:ext>
            </a:extLst>
          </p:cNvPr>
          <p:cNvSpPr txBox="1"/>
          <p:nvPr/>
        </p:nvSpPr>
        <p:spPr>
          <a:xfrm>
            <a:off x="588737" y="4094304"/>
            <a:ext cx="11005500" cy="1887953"/>
          </a:xfrm>
          <a:prstGeom prst="rect">
            <a:avLst/>
          </a:prstGeom>
          <a:noFill/>
        </p:spPr>
        <p:txBody>
          <a:bodyPr wrap="square">
            <a:spAutoFit/>
          </a:bodyPr>
          <a:lstStyle/>
          <a:p>
            <a:pPr marL="342900" indent="-342900">
              <a:lnSpc>
                <a:spcPct val="150000"/>
              </a:lnSpc>
              <a:buFont typeface="Courier New" panose="02070309020205020404" pitchFamily="49" charset="0"/>
              <a:buChar char="o"/>
            </a:pPr>
            <a:r>
              <a:rPr lang="en-US" sz="2000" dirty="0">
                <a:latin typeface="Comic Sans MS" panose="030F0702030302020204" pitchFamily="66" charset="0"/>
              </a:rPr>
              <a:t>E</a:t>
            </a:r>
            <a:r>
              <a:rPr lang="en-US" sz="2000" i="0" dirty="0">
                <a:effectLst/>
                <a:latin typeface="Comic Sans MS" panose="030F0702030302020204" pitchFamily="66" charset="0"/>
              </a:rPr>
              <a:t>lementary OS offers easily boasts one of the most consistent UI among Linux distros. Everything that you use in elementary OS is custom-built and best suited to provide a conveniently consistent UI. Of course, you are free to install other apps and app types of your choice.</a:t>
            </a:r>
            <a:endParaRPr lang="en-US" sz="2000" dirty="0">
              <a:latin typeface="Comic Sans MS" panose="030F0702030302020204" pitchFamily="66" charset="0"/>
            </a:endParaRPr>
          </a:p>
        </p:txBody>
      </p:sp>
    </p:spTree>
    <p:extLst>
      <p:ext uri="{BB962C8B-B14F-4D97-AF65-F5344CB8AC3E}">
        <p14:creationId xmlns:p14="http://schemas.microsoft.com/office/powerpoint/2010/main" val="20455832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1351C-9166-2527-7CBA-453097232B95}"/>
              </a:ext>
            </a:extLst>
          </p:cNvPr>
          <p:cNvSpPr>
            <a:spLocks noGrp="1"/>
          </p:cNvSpPr>
          <p:nvPr>
            <p:ph type="title"/>
          </p:nvPr>
        </p:nvSpPr>
        <p:spPr>
          <a:xfrm>
            <a:off x="490492" y="0"/>
            <a:ext cx="10131425" cy="1456267"/>
          </a:xfrm>
        </p:spPr>
        <p:txBody>
          <a:bodyPr/>
          <a:lstStyle/>
          <a:p>
            <a:r>
              <a:rPr lang="en-US" dirty="0"/>
              <a:t>References:</a:t>
            </a:r>
          </a:p>
        </p:txBody>
      </p:sp>
      <p:sp>
        <p:nvSpPr>
          <p:cNvPr id="4" name="TextBox 3">
            <a:extLst>
              <a:ext uri="{FF2B5EF4-FFF2-40B4-BE49-F238E27FC236}">
                <a16:creationId xmlns:a16="http://schemas.microsoft.com/office/drawing/2014/main" id="{8D574859-6571-529C-6222-593DF0AB1B04}"/>
              </a:ext>
            </a:extLst>
          </p:cNvPr>
          <p:cNvSpPr txBox="1"/>
          <p:nvPr/>
        </p:nvSpPr>
        <p:spPr>
          <a:xfrm>
            <a:off x="568171" y="1269507"/>
            <a:ext cx="7537142" cy="2227726"/>
          </a:xfrm>
          <a:prstGeom prst="rect">
            <a:avLst/>
          </a:prstGeom>
          <a:noFill/>
        </p:spPr>
        <p:txBody>
          <a:bodyPr wrap="square" rtlCol="0">
            <a:spAutoFit/>
          </a:bodyPr>
          <a:lstStyle/>
          <a:p>
            <a:pPr marL="285750" indent="-285750">
              <a:lnSpc>
                <a:spcPct val="200000"/>
              </a:lnSpc>
              <a:buFont typeface="Courier New" panose="02070309020205020404" pitchFamily="49" charset="0"/>
              <a:buChar char="o"/>
            </a:pPr>
            <a:r>
              <a:rPr lang="en-US" dirty="0">
                <a:latin typeface="Comic Sans MS" panose="030F0702030302020204" pitchFamily="66" charset="0"/>
              </a:rPr>
              <a:t>https://elementary.io/docs/installation#installation</a:t>
            </a:r>
          </a:p>
          <a:p>
            <a:pPr marL="285750" indent="-285750">
              <a:lnSpc>
                <a:spcPct val="200000"/>
              </a:lnSpc>
              <a:buFont typeface="Courier New" panose="02070309020205020404" pitchFamily="49" charset="0"/>
              <a:buChar char="o"/>
            </a:pPr>
            <a:r>
              <a:rPr lang="en-US" dirty="0">
                <a:latin typeface="Comic Sans MS" panose="030F0702030302020204" pitchFamily="66" charset="0"/>
              </a:rPr>
              <a:t>https://rufus.ie/en/</a:t>
            </a:r>
          </a:p>
          <a:p>
            <a:pPr marL="285750" indent="-285750">
              <a:lnSpc>
                <a:spcPct val="200000"/>
              </a:lnSpc>
              <a:buFont typeface="Courier New" panose="02070309020205020404" pitchFamily="49" charset="0"/>
              <a:buChar char="o"/>
            </a:pPr>
            <a:r>
              <a:rPr lang="en-US" dirty="0">
                <a:latin typeface="Comic Sans MS" panose="030F0702030302020204" pitchFamily="66" charset="0"/>
              </a:rPr>
              <a:t>http://linasm.sourceforge.net/docs/syscalls/filesystem.php</a:t>
            </a:r>
          </a:p>
          <a:p>
            <a:pPr marL="285750" indent="-285750">
              <a:lnSpc>
                <a:spcPct val="200000"/>
              </a:lnSpc>
              <a:buFont typeface="Courier New" panose="02070309020205020404" pitchFamily="49" charset="0"/>
              <a:buChar char="o"/>
            </a:pPr>
            <a:r>
              <a:rPr lang="en-US" dirty="0">
                <a:latin typeface="Comic Sans MS" panose="030F0702030302020204" pitchFamily="66" charset="0"/>
              </a:rPr>
              <a:t>https://www.google.com/</a:t>
            </a:r>
          </a:p>
        </p:txBody>
      </p:sp>
    </p:spTree>
    <p:extLst>
      <p:ext uri="{BB962C8B-B14F-4D97-AF65-F5344CB8AC3E}">
        <p14:creationId xmlns:p14="http://schemas.microsoft.com/office/powerpoint/2010/main" val="1073699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354251-2F29-3638-5548-03C9E7B3F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1"/>
          </a:xfrm>
          <a:prstGeom prst="rect">
            <a:avLst/>
          </a:prstGeom>
        </p:spPr>
      </p:pic>
    </p:spTree>
    <p:extLst>
      <p:ext uri="{BB962C8B-B14F-4D97-AF65-F5344CB8AC3E}">
        <p14:creationId xmlns:p14="http://schemas.microsoft.com/office/powerpoint/2010/main" val="166826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4664" y="1122363"/>
            <a:ext cx="5486400" cy="2387600"/>
          </a:xfrm>
        </p:spPr>
        <p:txBody>
          <a:bodyPr>
            <a:normAutofit/>
          </a:bodyPr>
          <a:lstStyle/>
          <a:p>
            <a:r>
              <a:rPr lang="en-US" sz="4800" dirty="0">
                <a:latin typeface="Comic Sans MS" panose="030F0702030302020204" pitchFamily="66" charset="0"/>
              </a:rPr>
              <a:t>INSTALLATION</a:t>
            </a:r>
          </a:p>
        </p:txBody>
      </p:sp>
      <p:pic>
        <p:nvPicPr>
          <p:cNvPr id="3" name="Picture 2">
            <a:extLst>
              <a:ext uri="{FF2B5EF4-FFF2-40B4-BE49-F238E27FC236}">
                <a16:creationId xmlns:a16="http://schemas.microsoft.com/office/drawing/2014/main" id="{98163599-8E39-6722-35C8-ED706861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642" y="87479"/>
            <a:ext cx="818948" cy="618972"/>
          </a:xfrm>
          <a:prstGeom prst="rect">
            <a:avLst/>
          </a:prstGeom>
        </p:spPr>
      </p:pic>
      <p:sp>
        <p:nvSpPr>
          <p:cNvPr id="4" name="TextBox 3">
            <a:extLst>
              <a:ext uri="{FF2B5EF4-FFF2-40B4-BE49-F238E27FC236}">
                <a16:creationId xmlns:a16="http://schemas.microsoft.com/office/drawing/2014/main" id="{9E54CD59-4A5E-1490-1339-F40168FD1018}"/>
              </a:ext>
            </a:extLst>
          </p:cNvPr>
          <p:cNvSpPr txBox="1"/>
          <p:nvPr/>
        </p:nvSpPr>
        <p:spPr>
          <a:xfrm>
            <a:off x="6096000" y="3646510"/>
            <a:ext cx="4258733" cy="523220"/>
          </a:xfrm>
          <a:prstGeom prst="rect">
            <a:avLst/>
          </a:prstGeom>
          <a:noFill/>
        </p:spPr>
        <p:txBody>
          <a:bodyPr wrap="square" rtlCol="0">
            <a:spAutoFit/>
          </a:bodyPr>
          <a:lstStyle/>
          <a:p>
            <a:r>
              <a:rPr lang="en-US" sz="2800" b="1" dirty="0">
                <a:solidFill>
                  <a:schemeClr val="bg1"/>
                </a:solidFill>
                <a:latin typeface="Comic Sans MS" panose="030F0702030302020204" pitchFamily="66" charset="0"/>
              </a:rPr>
              <a:t>DUAL BOOT METHOD</a:t>
            </a:r>
          </a:p>
        </p:txBody>
      </p:sp>
      <p:sp>
        <p:nvSpPr>
          <p:cNvPr id="5" name="Rectangle 4">
            <a:extLst>
              <a:ext uri="{FF2B5EF4-FFF2-40B4-BE49-F238E27FC236}">
                <a16:creationId xmlns:a16="http://schemas.microsoft.com/office/drawing/2014/main" id="{C842EB75-9FA7-1B4D-C119-9E1597A111BA}"/>
              </a:ext>
            </a:extLst>
          </p:cNvPr>
          <p:cNvSpPr/>
          <p:nvPr/>
        </p:nvSpPr>
        <p:spPr>
          <a:xfrm>
            <a:off x="9170632" y="6143348"/>
            <a:ext cx="2809579" cy="523220"/>
          </a:xfrm>
          <a:prstGeom prst="rect">
            <a:avLst/>
          </a:prstGeom>
          <a:noFill/>
        </p:spPr>
        <p:txBody>
          <a:bodyPr wrap="square" lIns="91440" tIns="45720" rIns="91440" bIns="45720">
            <a:spAutoFit/>
          </a:bodyPr>
          <a:lstStyle/>
          <a:p>
            <a:pPr algn="ctr"/>
            <a:r>
              <a:rPr lang="en-US" sz="2800" dirty="0">
                <a:ln w="0"/>
                <a:solidFill>
                  <a:schemeClr val="accent4">
                    <a:lumMod val="60000"/>
                    <a:lumOff val="40000"/>
                  </a:schemeClr>
                </a:solidFill>
                <a:effectLst>
                  <a:reflection blurRad="6350" stA="53000" endA="300" endPos="35500" dir="5400000" sy="-90000" algn="bl" rotWithShape="0"/>
                </a:effectLst>
                <a:latin typeface="Ink Free" panose="03080402000500000000" pitchFamily="66" charset="0"/>
              </a:rPr>
              <a:t>E</a:t>
            </a:r>
            <a:r>
              <a:rPr lang="en-US" sz="2800" b="0" cap="none" spc="0" dirty="0">
                <a:ln w="0"/>
                <a:solidFill>
                  <a:schemeClr val="accent4">
                    <a:lumMod val="60000"/>
                    <a:lumOff val="40000"/>
                  </a:schemeClr>
                </a:solidFill>
                <a:effectLst>
                  <a:reflection blurRad="6350" stA="53000" endA="300" endPos="35500" dir="5400000" sy="-90000" algn="bl" rotWithShape="0"/>
                </a:effectLst>
                <a:latin typeface="Ink Free" panose="03080402000500000000" pitchFamily="66" charset="0"/>
              </a:rPr>
              <a:t>lementary OS</a:t>
            </a:r>
          </a:p>
        </p:txBody>
      </p:sp>
    </p:spTree>
    <p:extLst>
      <p:ext uri="{BB962C8B-B14F-4D97-AF65-F5344CB8AC3E}">
        <p14:creationId xmlns:p14="http://schemas.microsoft.com/office/powerpoint/2010/main" val="1642425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5CE4-0328-F052-6369-DD2CCB95CE0F}"/>
              </a:ext>
            </a:extLst>
          </p:cNvPr>
          <p:cNvSpPr>
            <a:spLocks noGrp="1"/>
          </p:cNvSpPr>
          <p:nvPr>
            <p:ph type="title"/>
          </p:nvPr>
        </p:nvSpPr>
        <p:spPr>
          <a:xfrm>
            <a:off x="-570719" y="2198552"/>
            <a:ext cx="6373814" cy="2318853"/>
          </a:xfrm>
        </p:spPr>
        <p:txBody>
          <a:bodyPr wrap="square" anchor="ctr">
            <a:normAutofit/>
          </a:bodyPr>
          <a:lstStyle/>
          <a:p>
            <a:pPr algn="ctr"/>
            <a:r>
              <a:rPr lang="en-US" sz="4400" dirty="0">
                <a:latin typeface="Comic Sans MS" panose="030F0702030302020204" pitchFamily="66" charset="0"/>
              </a:rPr>
              <a:t>SYSTEM</a:t>
            </a:r>
            <a:br>
              <a:rPr lang="en-US" sz="4400" dirty="0">
                <a:latin typeface="Comic Sans MS" panose="030F0702030302020204" pitchFamily="66" charset="0"/>
              </a:rPr>
            </a:br>
            <a:r>
              <a:rPr lang="en-US" sz="4400" dirty="0">
                <a:latin typeface="Comic Sans MS" panose="030F0702030302020204" pitchFamily="66" charset="0"/>
              </a:rPr>
              <a:t>REQUIREMENTS</a:t>
            </a:r>
            <a:endParaRPr lang="en-US" sz="3600" dirty="0">
              <a:latin typeface="Comic Sans MS" panose="030F0702030302020204" pitchFamily="66" charset="0"/>
            </a:endParaRPr>
          </a:p>
        </p:txBody>
      </p:sp>
      <p:graphicFrame>
        <p:nvGraphicFramePr>
          <p:cNvPr id="7" name="Content Placeholder 2">
            <a:extLst>
              <a:ext uri="{FF2B5EF4-FFF2-40B4-BE49-F238E27FC236}">
                <a16:creationId xmlns:a16="http://schemas.microsoft.com/office/drawing/2014/main" id="{29D47AC9-A38D-8996-2C4D-893D41F4C8A2}"/>
              </a:ext>
            </a:extLst>
          </p:cNvPr>
          <p:cNvGraphicFramePr>
            <a:graphicFrameLocks noGrp="1"/>
          </p:cNvGraphicFramePr>
          <p:nvPr>
            <p:ph idx="1"/>
            <p:extLst>
              <p:ext uri="{D42A27DB-BD31-4B8C-83A1-F6EECF244321}">
                <p14:modId xmlns:p14="http://schemas.microsoft.com/office/powerpoint/2010/main" val="3850811168"/>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302716E5-9D88-56DB-7EF7-2C28A3DAFE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53679" y="52047"/>
            <a:ext cx="610992" cy="461796"/>
          </a:xfrm>
          <a:prstGeom prst="rect">
            <a:avLst/>
          </a:prstGeom>
        </p:spPr>
      </p:pic>
      <p:sp>
        <p:nvSpPr>
          <p:cNvPr id="5" name="Rectangle 4">
            <a:extLst>
              <a:ext uri="{FF2B5EF4-FFF2-40B4-BE49-F238E27FC236}">
                <a16:creationId xmlns:a16="http://schemas.microsoft.com/office/drawing/2014/main" id="{8A29D457-4637-8B5C-C54F-4ABF6AAE861B}"/>
              </a:ext>
            </a:extLst>
          </p:cNvPr>
          <p:cNvSpPr/>
          <p:nvPr/>
        </p:nvSpPr>
        <p:spPr>
          <a:xfrm>
            <a:off x="9170632" y="6282733"/>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spTree>
    <p:extLst>
      <p:ext uri="{BB962C8B-B14F-4D97-AF65-F5344CB8AC3E}">
        <p14:creationId xmlns:p14="http://schemas.microsoft.com/office/powerpoint/2010/main" val="3817100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F74-7387-3010-5AC0-B48AAB7B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052" y="0"/>
            <a:ext cx="818948" cy="618972"/>
          </a:xfrm>
          <a:prstGeom prst="rect">
            <a:avLst/>
          </a:prstGeom>
        </p:spPr>
      </p:pic>
      <p:sp>
        <p:nvSpPr>
          <p:cNvPr id="5" name="Rectangle 4">
            <a:extLst>
              <a:ext uri="{FF2B5EF4-FFF2-40B4-BE49-F238E27FC236}">
                <a16:creationId xmlns:a16="http://schemas.microsoft.com/office/drawing/2014/main" id="{7CE82065-618F-D7FB-EDFE-9A65851E5668}"/>
              </a:ext>
            </a:extLst>
          </p:cNvPr>
          <p:cNvSpPr/>
          <p:nvPr/>
        </p:nvSpPr>
        <p:spPr>
          <a:xfrm>
            <a:off x="9195990" y="6169485"/>
            <a:ext cx="280957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477BD1"/>
                </a:solidFill>
                <a:effectLst>
                  <a:reflection blurRad="6350" stA="53000" endA="300" endPos="35500" dir="5400000" sy="-90000" algn="bl" rotWithShape="0"/>
                </a:effectLst>
                <a:uLnTx/>
                <a:uFillTx/>
                <a:latin typeface="Ink Free" panose="03080402000500000000" pitchFamily="66" charset="0"/>
                <a:ea typeface="+mn-ea"/>
                <a:cs typeface="+mn-cs"/>
              </a:rPr>
              <a:t>Elementary OS</a:t>
            </a:r>
          </a:p>
        </p:txBody>
      </p:sp>
      <p:pic>
        <p:nvPicPr>
          <p:cNvPr id="7" name="Picture 6">
            <a:extLst>
              <a:ext uri="{FF2B5EF4-FFF2-40B4-BE49-F238E27FC236}">
                <a16:creationId xmlns:a16="http://schemas.microsoft.com/office/drawing/2014/main" id="{0B87AAD0-927D-2F08-2373-FEC148327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499" y="740789"/>
            <a:ext cx="8268070" cy="5402559"/>
          </a:xfrm>
          <a:prstGeom prst="rect">
            <a:avLst/>
          </a:prstGeom>
        </p:spPr>
      </p:pic>
      <p:sp>
        <p:nvSpPr>
          <p:cNvPr id="3" name="TextBox 2">
            <a:extLst>
              <a:ext uri="{FF2B5EF4-FFF2-40B4-BE49-F238E27FC236}">
                <a16:creationId xmlns:a16="http://schemas.microsoft.com/office/drawing/2014/main" id="{95217419-08A8-7ECF-8D01-700E1BF474DB}"/>
              </a:ext>
            </a:extLst>
          </p:cNvPr>
          <p:cNvSpPr txBox="1"/>
          <p:nvPr/>
        </p:nvSpPr>
        <p:spPr>
          <a:xfrm>
            <a:off x="319596" y="1402672"/>
            <a:ext cx="3417903" cy="877356"/>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a:latin typeface="Comic Sans MS" panose="030F0702030302020204" pitchFamily="66" charset="0"/>
              </a:rPr>
              <a:t>Download the iso file from website elementary.io</a:t>
            </a:r>
          </a:p>
        </p:txBody>
      </p:sp>
      <p:sp>
        <p:nvSpPr>
          <p:cNvPr id="6" name="TextBox 5">
            <a:extLst>
              <a:ext uri="{FF2B5EF4-FFF2-40B4-BE49-F238E27FC236}">
                <a16:creationId xmlns:a16="http://schemas.microsoft.com/office/drawing/2014/main" id="{D41AB0A2-2FFB-E428-E85E-EC3BF262D5D0}"/>
              </a:ext>
            </a:extLst>
          </p:cNvPr>
          <p:cNvSpPr txBox="1"/>
          <p:nvPr/>
        </p:nvSpPr>
        <p:spPr>
          <a:xfrm>
            <a:off x="0" y="453042"/>
            <a:ext cx="9747681" cy="523220"/>
          </a:xfrm>
          <a:prstGeom prst="rect">
            <a:avLst/>
          </a:prstGeom>
          <a:noFill/>
        </p:spPr>
        <p:txBody>
          <a:bodyPr wrap="square" rtlCol="0">
            <a:spAutoFit/>
          </a:bodyPr>
          <a:lstStyle/>
          <a:p>
            <a:pPr lvl="1"/>
            <a:r>
              <a:rPr lang="en-US" sz="2800" dirty="0">
                <a:latin typeface="Comic Sans MS" panose="030F0702030302020204" pitchFamily="66" charset="0"/>
              </a:rPr>
              <a:t>INSTALLATION</a:t>
            </a:r>
          </a:p>
        </p:txBody>
      </p:sp>
    </p:spTree>
    <p:extLst>
      <p:ext uri="{BB962C8B-B14F-4D97-AF65-F5344CB8AC3E}">
        <p14:creationId xmlns:p14="http://schemas.microsoft.com/office/powerpoint/2010/main" val="403132672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1_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tm33968143_Win32_JB_SL_v3" id="{C3D5CE6D-3494-4BBD-B7F5-AA5B348ED394}" vid="{982B489A-C9B1-4FBF-BBC5-D41820D271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862</TotalTime>
  <Words>3182</Words>
  <Application>Microsoft Office PowerPoint</Application>
  <PresentationFormat>Widescreen</PresentationFormat>
  <Paragraphs>393</Paragraphs>
  <Slides>61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61</vt:i4>
      </vt:variant>
    </vt:vector>
  </HeadingPairs>
  <TitlesOfParts>
    <vt:vector size="73" baseType="lpstr">
      <vt:lpstr>Arial</vt:lpstr>
      <vt:lpstr>Avenir Next LT Pro</vt:lpstr>
      <vt:lpstr>Book Antiqua</vt:lpstr>
      <vt:lpstr>Calibri</vt:lpstr>
      <vt:lpstr>Calibri Light</vt:lpstr>
      <vt:lpstr>Comic Sans MS</vt:lpstr>
      <vt:lpstr>Courier New</vt:lpstr>
      <vt:lpstr>Ink Free</vt:lpstr>
      <vt:lpstr>Wingdings</vt:lpstr>
      <vt:lpstr>Office Theme</vt:lpstr>
      <vt:lpstr>Celestial</vt:lpstr>
      <vt:lpstr>1_Office Theme</vt:lpstr>
      <vt:lpstr>PowerPoint Presentation</vt:lpstr>
      <vt:lpstr>PowerPoint Presentation</vt:lpstr>
      <vt:lpstr>PowerPoint Presentation</vt:lpstr>
      <vt:lpstr>introduction</vt:lpstr>
      <vt:lpstr>PowerPoint Presentation</vt:lpstr>
      <vt:lpstr>PowerPoint Presentation</vt:lpstr>
      <vt:lpstr>INSTALLATION</vt:lpstr>
      <vt:lpstr>SYSTEM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calls</vt:lpstr>
      <vt:lpstr>PowerPoint Presentation</vt:lpstr>
      <vt:lpstr>File System calls</vt:lpstr>
      <vt:lpstr>PowerPoint Presentation</vt:lpstr>
      <vt:lpstr>PowerPoint Presentation</vt:lpstr>
      <vt:lpstr>PowerPoint Presentation</vt:lpstr>
      <vt:lpstr>PowerPoint Presentation</vt:lpstr>
      <vt:lpstr>PowerPoint Presentation</vt:lpstr>
      <vt:lpstr>PowerPoint Presentation</vt:lpstr>
      <vt:lpstr>Directory System calls</vt:lpstr>
      <vt:lpstr>PowerPoint Presentation</vt:lpstr>
      <vt:lpstr>PowerPoint Presentation</vt:lpstr>
      <vt:lpstr>PowerPoint Presentation</vt:lpstr>
      <vt:lpstr>PowerPoint Presentation</vt:lpstr>
      <vt:lpstr>PROCESS SYSTEM CALLS</vt:lpstr>
      <vt:lpstr>PowerPoint Presentation</vt:lpstr>
      <vt:lpstr>PowerPoint Presentation</vt:lpstr>
      <vt:lpstr>PowerPoint Presentation</vt:lpstr>
      <vt:lpstr>Scheduling algorithms</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 Thatavarthi</dc:creator>
  <cp:lastModifiedBy>Harshit Thatavarthi</cp:lastModifiedBy>
  <cp:revision>49</cp:revision>
  <dcterms:created xsi:type="dcterms:W3CDTF">2022-05-07T08:02:02Z</dcterms:created>
  <dcterms:modified xsi:type="dcterms:W3CDTF">2022-05-09T09:41:32Z</dcterms:modified>
</cp:coreProperties>
</file>